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5" r:id="rId4"/>
    <p:sldId id="267" r:id="rId5"/>
    <p:sldId id="269" r:id="rId6"/>
    <p:sldId id="257" r:id="rId7"/>
    <p:sldId id="258" r:id="rId8"/>
    <p:sldId id="268" r:id="rId9"/>
    <p:sldId id="259" r:id="rId10"/>
    <p:sldId id="260" r:id="rId11"/>
    <p:sldId id="261" r:id="rId12"/>
    <p:sldId id="270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098" y="-58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Админ\Desktop\Конкурс\slayd_zayavki (pdf.io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1353"/>
            <a:ext cx="9144000" cy="6466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071934" y="1214422"/>
            <a:ext cx="50720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площадка для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перфоманса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инсталяций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Gabriola" pitchFamily="82" charset="0"/>
              <a:cs typeface="Arial" pitchFamily="34" charset="0"/>
            </a:endParaRPr>
          </a:p>
        </p:txBody>
      </p:sp>
      <p:pic>
        <p:nvPicPr>
          <p:cNvPr id="4099" name="Picture 3" descr="https://sun9-31.userapi.com/c856032/v856032715/151f1d/iK4WotXBOT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3952870" cy="296465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FFFF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Art-</a:t>
            </a:r>
            <a:r>
              <a:rPr lang="ru-RU" sz="3200" b="1" dirty="0" smtClean="0">
                <a:solidFill>
                  <a:srgbClr val="FFFFFF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пространство: «Отдыхая – твори»!</a:t>
            </a:r>
            <a:endParaRPr lang="ru-RU" sz="3200" dirty="0" smtClean="0">
              <a:solidFill>
                <a:srgbClr val="FFFFFF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714356"/>
            <a:ext cx="2857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itchFamily="2" charset="2"/>
              <a:buChar char="Ø"/>
            </a:pPr>
            <a:r>
              <a:rPr lang="en-US" sz="2800" dirty="0" smtClean="0"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Street</a:t>
            </a:r>
            <a:r>
              <a:rPr lang="ru-RU" sz="2800" dirty="0" err="1" smtClean="0"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Синема</a:t>
            </a:r>
            <a:r>
              <a:rPr lang="ru-RU" sz="2800" dirty="0" smtClean="0"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Gabriola" pitchFamily="82" charset="0"/>
              <a:cs typeface="Arial" pitchFamily="34" charset="0"/>
            </a:endParaRPr>
          </a:p>
        </p:txBody>
      </p:sp>
      <p:pic>
        <p:nvPicPr>
          <p:cNvPr id="4103" name="Picture 7" descr="https://sun9-33.userapi.com/c856032/v856032715/151eef/Or8nyyyfBx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38626"/>
            <a:ext cx="3929059" cy="2619374"/>
          </a:xfrm>
          <a:prstGeom prst="rect">
            <a:avLst/>
          </a:prstGeom>
          <a:noFill/>
        </p:spPr>
      </p:pic>
      <p:pic>
        <p:nvPicPr>
          <p:cNvPr id="4107" name="Picture 11" descr="https://sun9-37.userapi.com/c855724/v855724443/15b2ad/2AVXaaTpA4A.jpg"/>
          <p:cNvPicPr>
            <a:picLocks noChangeAspect="1" noChangeArrowheads="1"/>
          </p:cNvPicPr>
          <p:nvPr/>
        </p:nvPicPr>
        <p:blipFill>
          <a:blip r:embed="rId4"/>
          <a:srcRect l="5797"/>
          <a:stretch>
            <a:fillRect/>
          </a:stretch>
        </p:blipFill>
        <p:spPr bwMode="auto">
          <a:xfrm>
            <a:off x="4096748" y="2357430"/>
            <a:ext cx="5047252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00034" y="4000504"/>
            <a:ext cx="385765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скалодром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itchFamily="2" charset="2"/>
              <a:buChar char="Ø"/>
            </a:pPr>
            <a:r>
              <a:rPr lang="en-US" sz="2800" dirty="0" smtClean="0"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w</a:t>
            </a:r>
            <a:r>
              <a:rPr lang="ru-RU" sz="2800" dirty="0" err="1" smtClean="0"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orkout</a:t>
            </a:r>
            <a:r>
              <a:rPr lang="ru-RU" sz="2800" dirty="0" smtClean="0"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itchFamily="2" charset="2"/>
              <a:buChar char="Ø"/>
            </a:pPr>
            <a:r>
              <a:rPr lang="ru-RU" sz="2800" dirty="0" err="1" smtClean="0">
                <a:latin typeface="Gabriola" pitchFamily="82" charset="0"/>
              </a:rPr>
              <a:t>мультиспортивный</a:t>
            </a:r>
            <a:r>
              <a:rPr lang="ru-RU" sz="2800" dirty="0" smtClean="0">
                <a:latin typeface="Gabriola" pitchFamily="82" charset="0"/>
              </a:rPr>
              <a:t> комплекс</a:t>
            </a:r>
            <a:r>
              <a:rPr lang="ru-RU" sz="2800" dirty="0" smtClean="0"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itchFamily="2" charset="2"/>
              <a:buChar char="Ø"/>
            </a:pPr>
            <a:r>
              <a:rPr lang="ru-RU" sz="2800" dirty="0" err="1" smtClean="0"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джампинг</a:t>
            </a:r>
            <a:r>
              <a:rPr lang="ru-RU" sz="2800" dirty="0" smtClean="0"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latin typeface="Gabriola" pitchFamily="82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FFFF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Sport – Place</a:t>
            </a:r>
            <a:r>
              <a:rPr lang="ru-RU" sz="3200" b="1" dirty="0" smtClean="0">
                <a:solidFill>
                  <a:srgbClr val="FFFFFF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: «Отдыхая – развивайся»!</a:t>
            </a:r>
            <a:endParaRPr lang="ru-RU" sz="3200" dirty="0" smtClean="0">
              <a:solidFill>
                <a:srgbClr val="FFFFFF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6" name="Picture 6" descr="https://sun9-7.userapi.com/c856032/v856032715/152050/8HKNb5D-TjQ.jpg"/>
          <p:cNvPicPr>
            <a:picLocks noChangeAspect="1" noChangeArrowheads="1"/>
          </p:cNvPicPr>
          <p:nvPr/>
        </p:nvPicPr>
        <p:blipFill>
          <a:blip r:embed="rId2" cstate="print"/>
          <a:srcRect t="3869"/>
          <a:stretch>
            <a:fillRect/>
          </a:stretch>
        </p:blipFill>
        <p:spPr bwMode="auto">
          <a:xfrm>
            <a:off x="4572000" y="3929066"/>
            <a:ext cx="4572001" cy="2928935"/>
          </a:xfrm>
          <a:prstGeom prst="rect">
            <a:avLst/>
          </a:prstGeom>
          <a:noFill/>
        </p:spPr>
      </p:pic>
      <p:pic>
        <p:nvPicPr>
          <p:cNvPr id="3089" name="Picture 17" descr="https://sun9-4.userapi.com/c857428/v857428522/de445/cECZJf4iugA.jpg"/>
          <p:cNvPicPr>
            <a:picLocks noChangeAspect="1" noChangeArrowheads="1"/>
          </p:cNvPicPr>
          <p:nvPr/>
        </p:nvPicPr>
        <p:blipFill>
          <a:blip r:embed="rId3"/>
          <a:srcRect l="1538"/>
          <a:stretch>
            <a:fillRect/>
          </a:stretch>
        </p:blipFill>
        <p:spPr bwMode="auto">
          <a:xfrm>
            <a:off x="4572000" y="642918"/>
            <a:ext cx="4572000" cy="3097174"/>
          </a:xfrm>
          <a:prstGeom prst="rect">
            <a:avLst/>
          </a:prstGeom>
          <a:noFill/>
        </p:spPr>
      </p:pic>
      <p:pic>
        <p:nvPicPr>
          <p:cNvPr id="6146" name="Picture 2" descr="https://avatars.mds.yandex.net/get-zen_doc/1860621/pub_5d63a886a98a2a00aef8b668_5d63a89e92414d00ae6af9f8/scale_1200"/>
          <p:cNvPicPr>
            <a:picLocks noChangeAspect="1" noChangeArrowheads="1"/>
          </p:cNvPicPr>
          <p:nvPr/>
        </p:nvPicPr>
        <p:blipFill>
          <a:blip r:embed="rId4"/>
          <a:srcRect r="3946"/>
          <a:stretch>
            <a:fillRect/>
          </a:stretch>
        </p:blipFill>
        <p:spPr bwMode="auto">
          <a:xfrm>
            <a:off x="0" y="642918"/>
            <a:ext cx="4420410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3643314"/>
            <a:ext cx="28575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itchFamily="2" charset="2"/>
              <a:buChar char="Ø"/>
            </a:pPr>
            <a:r>
              <a:rPr lang="ru-RU" sz="2800" dirty="0" err="1" smtClean="0"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skypark</a:t>
            </a:r>
            <a:r>
              <a:rPr lang="ru-RU" sz="2800" dirty="0" smtClean="0"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;</a:t>
            </a:r>
            <a:endParaRPr lang="en-US" sz="2800" dirty="0" smtClean="0">
              <a:latin typeface="Gabriola" pitchFamily="82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itchFamily="2" charset="2"/>
              <a:buChar char="Ø"/>
            </a:pPr>
            <a:endParaRPr lang="ru-RU" sz="2800" dirty="0" smtClean="0">
              <a:latin typeface="Gabriola" pitchFamily="82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itchFamily="2" charset="2"/>
              <a:buChar char="Ø"/>
            </a:pPr>
            <a:r>
              <a:rPr lang="ru-RU" sz="2800" dirty="0" smtClean="0">
                <a:latin typeface="Gabriola" pitchFamily="82" charset="0"/>
              </a:rPr>
              <a:t>павильоны для </a:t>
            </a:r>
            <a:r>
              <a:rPr lang="en-US" sz="2800" dirty="0" smtClean="0">
                <a:latin typeface="Gabriola" pitchFamily="82" charset="0"/>
              </a:rPr>
              <a:t>A</a:t>
            </a:r>
            <a:r>
              <a:rPr lang="ru-RU" sz="2800" dirty="0" smtClean="0">
                <a:latin typeface="Gabriola" pitchFamily="82" charset="0"/>
              </a:rPr>
              <a:t>ntigravity-йоги и </a:t>
            </a:r>
            <a:r>
              <a:rPr lang="ru-RU" sz="2800" dirty="0" err="1" smtClean="0">
                <a:latin typeface="Gabriola" pitchFamily="82" charset="0"/>
              </a:rPr>
              <a:t>аэройоги</a:t>
            </a:r>
            <a:r>
              <a:rPr lang="ru-RU" sz="2800" dirty="0" smtClean="0">
                <a:latin typeface="Gabriola" pitchFamily="82" charset="0"/>
              </a:rPr>
              <a:t>;</a:t>
            </a:r>
            <a:endParaRPr lang="ru-RU" sz="2800" dirty="0" smtClean="0">
              <a:latin typeface="Gabriola" pitchFamily="82" charset="0"/>
              <a:cs typeface="Arial" pitchFamily="34" charset="0"/>
            </a:endParaRPr>
          </a:p>
        </p:txBody>
      </p:sp>
      <p:pic>
        <p:nvPicPr>
          <p:cNvPr id="8" name="Picture 7" descr="https://sun9-37.userapi.com/c855032/v855032170/14b95c/Pm4MX3fLhW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3180" y="3286124"/>
            <a:ext cx="2616284" cy="3571876"/>
          </a:xfrm>
          <a:prstGeom prst="rect">
            <a:avLst/>
          </a:prstGeom>
          <a:noFill/>
        </p:spPr>
      </p:pic>
      <p:pic>
        <p:nvPicPr>
          <p:cNvPr id="9" name="Picture 9" descr="https://sun9-17.userapi.com/c855032/v855032170/14b944/T0cntZNVLH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9930" y="3286124"/>
            <a:ext cx="2384069" cy="3571876"/>
          </a:xfrm>
          <a:prstGeom prst="rect">
            <a:avLst/>
          </a:prstGeom>
          <a:noFill/>
        </p:spPr>
      </p:pic>
      <p:pic>
        <p:nvPicPr>
          <p:cNvPr id="27650" name="Picture 2" descr="https://sun9-22.userapi.com/c857428/v857428170/dc716/gtMcTZpJEH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3786182" cy="3071810"/>
          </a:xfrm>
          <a:prstGeom prst="rect">
            <a:avLst/>
          </a:prstGeom>
          <a:noFill/>
        </p:spPr>
      </p:pic>
      <p:pic>
        <p:nvPicPr>
          <p:cNvPr id="27652" name="Picture 4" descr="https://sun9-52.userapi.com/c857428/v857428170/dc70d/e460b84ZSY4.jpg"/>
          <p:cNvPicPr>
            <a:picLocks noChangeAspect="1" noChangeArrowheads="1"/>
          </p:cNvPicPr>
          <p:nvPr/>
        </p:nvPicPr>
        <p:blipFill>
          <a:blip r:embed="rId5" cstate="print"/>
          <a:srcRect l="4762"/>
          <a:stretch>
            <a:fillRect/>
          </a:stretch>
        </p:blipFill>
        <p:spPr bwMode="auto">
          <a:xfrm>
            <a:off x="4000496" y="-1"/>
            <a:ext cx="5143504" cy="3046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214290"/>
            <a:ext cx="8715404" cy="183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6824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Naturgarden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общая наполняющая территорию кампуса оболочка.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Gabriola" pitchFamily="82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abriola" pitchFamily="82" charset="0"/>
                <a:ea typeface="Times New Roman" pitchFamily="18" charset="0"/>
                <a:cs typeface="Arial" pitchFamily="34" charset="0"/>
              </a:rPr>
              <a:t>Одной из идей концепции создания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Gabriola" pitchFamily="8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abriola" pitchFamily="82" charset="0"/>
                <a:ea typeface="Times New Roman" pitchFamily="18" charset="0"/>
                <a:cs typeface="Arial" pitchFamily="34" charset="0"/>
              </a:rPr>
              <a:t>общественных пространств организаций высшего образования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Gabriola" pitchFamily="8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abriola" pitchFamily="82" charset="0"/>
                <a:ea typeface="Times New Roman" pitchFamily="18" charset="0"/>
                <a:cs typeface="Arial" pitchFamily="34" charset="0"/>
              </a:rPr>
              <a:t>является трансформация живого пространства в стиле «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abriola" pitchFamily="82" charset="0"/>
                <a:ea typeface="Times New Roman" pitchFamily="18" charset="0"/>
                <a:cs typeface="Arial" pitchFamily="34" charset="0"/>
              </a:rPr>
              <a:t>Naturgarden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abriola" pitchFamily="82" charset="0"/>
                <a:ea typeface="Times New Roman" pitchFamily="18" charset="0"/>
                <a:cs typeface="Arial" pitchFamily="34" charset="0"/>
              </a:rPr>
              <a:t>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Gabriola" pitchFamily="82" charset="0"/>
              <a:cs typeface="Arial" pitchFamily="34" charset="0"/>
            </a:endParaRPr>
          </a:p>
        </p:txBody>
      </p:sp>
      <p:pic>
        <p:nvPicPr>
          <p:cNvPr id="2051" name="Picture 3" descr="https://sun9-32.userapi.com/c857428/v857428522/de5b4/2YCh8jStT2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7538"/>
            <a:ext cx="5271284" cy="3500462"/>
          </a:xfrm>
          <a:prstGeom prst="rect">
            <a:avLst/>
          </a:prstGeom>
          <a:noFill/>
        </p:spPr>
      </p:pic>
      <p:pic>
        <p:nvPicPr>
          <p:cNvPr id="2053" name="Picture 5" descr="https://sun9-37.userapi.com/c857428/v857428522/de5ab/JlWH1jdhrc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8962" y="4643446"/>
            <a:ext cx="3755038" cy="2214554"/>
          </a:xfrm>
          <a:prstGeom prst="rect">
            <a:avLst/>
          </a:prstGeom>
          <a:noFill/>
        </p:spPr>
      </p:pic>
      <p:pic>
        <p:nvPicPr>
          <p:cNvPr id="2055" name="Picture 7" descr="https://sun9-40.userapi.com/c857428/v857428522/de5a2/cVVNqDNvQM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3431" y="2071678"/>
            <a:ext cx="3740569" cy="2428892"/>
          </a:xfrm>
          <a:prstGeom prst="rect">
            <a:avLst/>
          </a:prstGeom>
          <a:noFill/>
        </p:spPr>
      </p:pic>
      <p:sp>
        <p:nvSpPr>
          <p:cNvPr id="2057" name="AutoShape 9" descr="https://psv4.userapi.com/c856328/u63534523/docs/d5/efe09787fb0a/scale_1200.webp?extra=0cS-pN22RGFl1b-TESIO-gaKw4aPkuYxmFu7igQKvP53GHCFVfw3N36Px_hiN4f7DLhiyM968kmGCHBjfX1jwTasKtZ7DMQfBJcWuqOBnmu6XG1pZ-6eUkjO2Fxi1Nk2QbVDKbpD-1uKtblRkQ5Ea25MWQ&amp;dl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3929058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КФУмный</a:t>
            </a:r>
            <a:endParaRPr kumimoji="0" lang="ru-RU" sz="48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Кампус</a:t>
            </a:r>
            <a:endParaRPr kumimoji="0" lang="ru-RU" sz="6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28596" y="1857364"/>
            <a:ext cx="83582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/>
              <a:t>	</a:t>
            </a:r>
            <a:r>
              <a:rPr lang="ru-RU" sz="2800" b="1" u="sng" dirty="0" err="1" smtClean="0">
                <a:solidFill>
                  <a:srgbClr val="002060"/>
                </a:solidFill>
                <a:latin typeface="Gabriola" pitchFamily="82" charset="0"/>
              </a:rPr>
              <a:t>КФУмный</a:t>
            </a:r>
            <a:r>
              <a:rPr lang="ru-RU" sz="2800" b="1" u="sng" dirty="0" smtClean="0">
                <a:solidFill>
                  <a:srgbClr val="002060"/>
                </a:solidFill>
                <a:latin typeface="Gabriola" pitchFamily="82" charset="0"/>
              </a:rPr>
              <a:t> Кампус</a:t>
            </a:r>
            <a:r>
              <a:rPr lang="ru-RU" sz="2800" b="1" u="sng" dirty="0" smtClean="0">
                <a:solidFill>
                  <a:srgbClr val="002060"/>
                </a:solidFill>
                <a:latin typeface="Gabriola" pitchFamily="82" charset="0"/>
              </a:rPr>
              <a:t>: </a:t>
            </a:r>
            <a:r>
              <a:rPr lang="ru-RU" sz="2800" dirty="0" smtClean="0">
                <a:latin typeface="Gabriola" pitchFamily="82" charset="0"/>
              </a:rPr>
              <a:t>«</a:t>
            </a:r>
            <a:r>
              <a:rPr lang="ru-RU" sz="2800" dirty="0" smtClean="0">
                <a:latin typeface="Gabriola" pitchFamily="82" charset="0"/>
              </a:rPr>
              <a:t>Отдыхая –Совершенствуйся»!</a:t>
            </a:r>
          </a:p>
          <a:p>
            <a:r>
              <a:rPr lang="ru-RU" sz="2800" b="1" dirty="0" smtClean="0">
                <a:latin typeface="Gabriola" pitchFamily="82" charset="0"/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  <a:latin typeface="Gabriola" pitchFamily="82" charset="0"/>
              </a:rPr>
              <a:t>Миссия</a:t>
            </a:r>
            <a:r>
              <a:rPr lang="ru-RU" sz="2800" dirty="0" smtClean="0">
                <a:latin typeface="Gabriola" pitchFamily="82" charset="0"/>
              </a:rPr>
              <a:t> КФУ им. В.И. Вернадского – создание Нового Человека для Нового Крыма.</a:t>
            </a:r>
          </a:p>
          <a:p>
            <a:r>
              <a:rPr lang="ru-RU" sz="2800" b="1" dirty="0" smtClean="0">
                <a:latin typeface="Gabriola" pitchFamily="82" charset="0"/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  <a:latin typeface="Gabriola" pitchFamily="82" charset="0"/>
              </a:rPr>
              <a:t>Цель проекта – </a:t>
            </a:r>
            <a:r>
              <a:rPr lang="ru-RU" sz="2800" dirty="0" smtClean="0">
                <a:latin typeface="Gabriola" pitchFamily="82" charset="0"/>
              </a:rPr>
              <a:t>наполнение новым смыслом общественного пространства студенческого кампуса Таврической академии КФУ.</a:t>
            </a:r>
          </a:p>
          <a:p>
            <a:r>
              <a:rPr lang="ru-RU" sz="2800" b="1" dirty="0" smtClean="0">
                <a:latin typeface="Gabriola" pitchFamily="82" charset="0"/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  <a:latin typeface="Gabriola" pitchFamily="82" charset="0"/>
              </a:rPr>
              <a:t>Идея</a:t>
            </a:r>
            <a:r>
              <a:rPr lang="ru-RU" sz="2800" dirty="0" smtClean="0">
                <a:solidFill>
                  <a:srgbClr val="002060"/>
                </a:solidFill>
                <a:latin typeface="Gabriola" pitchFamily="82" charset="0"/>
              </a:rPr>
              <a:t>: </a:t>
            </a:r>
            <a:r>
              <a:rPr lang="ru-RU" sz="2800" dirty="0" smtClean="0">
                <a:latin typeface="Gabriola" pitchFamily="82" charset="0"/>
              </a:rPr>
              <a:t>трансформация студенческого кампуса за счет наполнения территории образовательной, спортивной и культурной компонентой на экологической основе. Природная компонента, пронизывающая все пространство – озеленение в стиле </a:t>
            </a:r>
            <a:r>
              <a:rPr lang="ru-RU" sz="2800" b="1" dirty="0" err="1" smtClean="0">
                <a:solidFill>
                  <a:srgbClr val="002060"/>
                </a:solidFill>
                <a:latin typeface="Gabriola" pitchFamily="82" charset="0"/>
              </a:rPr>
              <a:t>Naturgarden</a:t>
            </a:r>
            <a:r>
              <a:rPr lang="ru-RU" sz="2800" dirty="0" smtClean="0">
                <a:solidFill>
                  <a:srgbClr val="002060"/>
                </a:solidFill>
                <a:latin typeface="Gabriola" pitchFamily="82" charset="0"/>
              </a:rPr>
              <a:t>. </a:t>
            </a:r>
          </a:p>
          <a:p>
            <a:endParaRPr lang="ru-RU" sz="2000" dirty="0"/>
          </a:p>
        </p:txBody>
      </p:sp>
      <p:pic>
        <p:nvPicPr>
          <p:cNvPr id="8196" name="Picture 4" descr="https://sun9-35.userapi.com/c858016/v858016189/dda16/WDuNyM9R7CI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3857621" y="0"/>
            <a:ext cx="5286380" cy="1585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Админ\Desktop\Новая папка\situats_plan_skrin.jpg"/>
          <p:cNvPicPr>
            <a:picLocks noChangeAspect="1" noChangeArrowheads="1"/>
          </p:cNvPicPr>
          <p:nvPr/>
        </p:nvPicPr>
        <p:blipFill>
          <a:blip r:embed="rId2"/>
          <a:srcRect l="2390" r="1211"/>
          <a:stretch>
            <a:fillRect/>
          </a:stretch>
        </p:blipFill>
        <p:spPr bwMode="auto">
          <a:xfrm>
            <a:off x="0" y="280702"/>
            <a:ext cx="9144000" cy="6311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428596" y="785794"/>
            <a:ext cx="4005297" cy="5857916"/>
            <a:chOff x="785786" y="785794"/>
            <a:chExt cx="3433793" cy="5211402"/>
          </a:xfrm>
        </p:grpSpPr>
        <p:pic>
          <p:nvPicPr>
            <p:cNvPr id="24578" name="Picture 2" descr="https://sun9-47.userapi.com/c834103/v834103159/14150f/LnhUI-vmK1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786" y="785794"/>
              <a:ext cx="3429024" cy="2568196"/>
            </a:xfrm>
            <a:prstGeom prst="rect">
              <a:avLst/>
            </a:prstGeom>
            <a:noFill/>
          </p:spPr>
        </p:pic>
        <p:pic>
          <p:nvPicPr>
            <p:cNvPr id="24582" name="Picture 6" descr="https://sun9-15.userapi.com/c846124/v846124096/6e0d4/eTKymGuz44U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85787" y="3425428"/>
              <a:ext cx="3433792" cy="2571768"/>
            </a:xfrm>
            <a:prstGeom prst="rect">
              <a:avLst/>
            </a:prstGeom>
            <a:noFill/>
          </p:spPr>
        </p:pic>
      </p:grpSp>
      <p:grpSp>
        <p:nvGrpSpPr>
          <p:cNvPr id="12" name="Группа 11"/>
          <p:cNvGrpSpPr/>
          <p:nvPr/>
        </p:nvGrpSpPr>
        <p:grpSpPr>
          <a:xfrm>
            <a:off x="4786314" y="785794"/>
            <a:ext cx="4000528" cy="5857916"/>
            <a:chOff x="4929190" y="785794"/>
            <a:chExt cx="3433793" cy="5214974"/>
          </a:xfrm>
        </p:grpSpPr>
        <p:pic>
          <p:nvPicPr>
            <p:cNvPr id="24580" name="Picture 4" descr="https://sun9-68.userapi.com/c830409/v830409019/111ca3/dHnkAZAuer8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29190" y="785794"/>
              <a:ext cx="3433793" cy="2571768"/>
            </a:xfrm>
            <a:prstGeom prst="rect">
              <a:avLst/>
            </a:prstGeom>
            <a:noFill/>
          </p:spPr>
        </p:pic>
        <p:pic>
          <p:nvPicPr>
            <p:cNvPr id="24584" name="Picture 8" descr="https://sun9-71.userapi.com/c844616/v844616019/6607b/rOTpHK69pW8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29190" y="3429000"/>
              <a:ext cx="3433793" cy="2571768"/>
            </a:xfrm>
            <a:prstGeom prst="rect">
              <a:avLst/>
            </a:prstGeom>
            <a:noFill/>
          </p:spPr>
        </p:pic>
      </p:grpSp>
      <p:sp>
        <p:nvSpPr>
          <p:cNvPr id="10" name="Прямоугольник 9"/>
          <p:cNvSpPr/>
          <p:nvPr/>
        </p:nvSpPr>
        <p:spPr>
          <a:xfrm>
            <a:off x="1071538" y="214290"/>
            <a:ext cx="6357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GOST type A" pitchFamily="34" charset="0"/>
              </a:rPr>
              <a:t>Современное стояние кампуса </a:t>
            </a:r>
            <a:endParaRPr lang="ru-RU" sz="2800" b="1" dirty="0">
              <a:latin typeface="GOST type 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GOST type A" pitchFamily="34" charset="0"/>
                <a:ea typeface="Times New Roman" pitchFamily="18" charset="0"/>
                <a:cs typeface="Times New Roman" pitchFamily="18" charset="0"/>
              </a:rPr>
              <a:t>Опорный план</a:t>
            </a:r>
            <a:endParaRPr lang="ru-RU" sz="2800" b="1" dirty="0">
              <a:latin typeface="GOST type A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0" y="500042"/>
            <a:ext cx="9144000" cy="6357958"/>
            <a:chOff x="0" y="500042"/>
            <a:chExt cx="9144000" cy="6357958"/>
          </a:xfrm>
        </p:grpSpPr>
        <p:pic>
          <p:nvPicPr>
            <p:cNvPr id="26627" name="Picture 3" descr="C:\Users\Админ\Desktop\Новая папка\oporny_plan__2-y_plan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506209"/>
              <a:ext cx="9144000" cy="6351791"/>
            </a:xfrm>
            <a:prstGeom prst="rect">
              <a:avLst/>
            </a:prstGeom>
            <a:noFill/>
          </p:spPr>
        </p:pic>
        <p:pic>
          <p:nvPicPr>
            <p:cNvPr id="7" name="Picture 3" descr="C:\Users\Админ\Desktop\Новая папка\Снимок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500042"/>
              <a:ext cx="706615" cy="71438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42910" y="1500174"/>
            <a:ext cx="785814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002060"/>
                </a:solidFill>
                <a:latin typeface="Gabriola" pitchFamily="82" charset="0"/>
              </a:rPr>
              <a:t>Концепция проекта подразумевает реновацию территории студенческого кампуса с созданием нескольких </a:t>
            </a:r>
            <a:r>
              <a:rPr lang="ru-RU" sz="4800" b="1" dirty="0" smtClean="0">
                <a:solidFill>
                  <a:srgbClr val="002060"/>
                </a:solidFill>
                <a:latin typeface="Gabriola" pitchFamily="82" charset="0"/>
              </a:rPr>
              <a:t>зон</a:t>
            </a:r>
            <a:r>
              <a:rPr lang="ru-RU" sz="4800" b="1" dirty="0" smtClean="0">
                <a:solidFill>
                  <a:srgbClr val="002060"/>
                </a:solidFill>
                <a:latin typeface="Gabriola" pitchFamily="82" charset="0"/>
              </a:rPr>
              <a:t>: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14282" y="3357562"/>
            <a:ext cx="37147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умные павильоны;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Gabriola" pitchFamily="82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"/>
            <a:ext cx="8786842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FFFF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Smart Zone</a:t>
            </a:r>
            <a:r>
              <a:rPr lang="ru-RU" sz="3200" b="1" dirty="0" smtClean="0">
                <a:solidFill>
                  <a:srgbClr val="FFFFFF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: «Отдыхая – узнавай»!</a:t>
            </a:r>
            <a:endParaRPr lang="ru-RU" sz="3200" b="1" dirty="0" smtClean="0">
              <a:solidFill>
                <a:srgbClr val="FFFFFF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6147" name="Picture 3" descr="https://sun9-70.userapi.com/c855724/v855724443/15b1e4/25BDXU-5FC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4071934" cy="2715154"/>
          </a:xfrm>
          <a:prstGeom prst="rect">
            <a:avLst/>
          </a:prstGeom>
          <a:noFill/>
        </p:spPr>
      </p:pic>
      <p:pic>
        <p:nvPicPr>
          <p:cNvPr id="6149" name="Picture 5" descr="https://sun9-33.userapi.com/c855032/v855032170/14b90f/zBv8_j80fFY.jpg"/>
          <p:cNvPicPr>
            <a:picLocks noChangeAspect="1" noChangeArrowheads="1"/>
          </p:cNvPicPr>
          <p:nvPr/>
        </p:nvPicPr>
        <p:blipFill>
          <a:blip r:embed="rId3"/>
          <a:srcRect r="5426"/>
          <a:stretch>
            <a:fillRect/>
          </a:stretch>
        </p:blipFill>
        <p:spPr bwMode="auto">
          <a:xfrm>
            <a:off x="4178224" y="3357562"/>
            <a:ext cx="4965776" cy="3500438"/>
          </a:xfrm>
          <a:prstGeom prst="rect">
            <a:avLst/>
          </a:prstGeom>
          <a:noFill/>
        </p:spPr>
      </p:pic>
      <p:pic>
        <p:nvPicPr>
          <p:cNvPr id="6151" name="Picture 7" descr="https://sun9-22.userapi.com/c857320/v857320150/3d0f7/vyP776cLzU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9828" y="0"/>
            <a:ext cx="2144172" cy="321468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143372" y="2285992"/>
            <a:ext cx="27860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itchFamily="2" charset="2"/>
              <a:buChar char="Ø"/>
            </a:pPr>
            <a:r>
              <a:rPr lang="ru-RU" sz="2800" dirty="0" smtClean="0"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умные </a:t>
            </a:r>
            <a:r>
              <a:rPr lang="ru-RU" sz="2800" dirty="0" smtClean="0">
                <a:latin typeface="Gabriola" pitchFamily="82" charset="0"/>
              </a:rPr>
              <a:t>«зеленые» </a:t>
            </a:r>
            <a:r>
              <a:rPr lang="ru-RU" sz="2800" dirty="0" smtClean="0"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кабинеты;</a:t>
            </a:r>
            <a:endParaRPr lang="ru-RU" sz="2800" dirty="0" smtClean="0">
              <a:latin typeface="Gabriola" pitchFamily="82" charset="0"/>
              <a:cs typeface="Arial" pitchFamily="34" charset="0"/>
            </a:endParaRPr>
          </a:p>
        </p:txBody>
      </p:sp>
      <p:pic>
        <p:nvPicPr>
          <p:cNvPr id="6167" name="Picture 23" descr="https://sun9-39.userapi.com/c855724/v855724443/15b1d1/VHMR-FdyzA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436" y="4000504"/>
            <a:ext cx="4046837" cy="2892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7" descr="https://sun9-61.userapi.com/c856032/v856032110/15523c/2Bp18oc16pk.jpg"/>
          <p:cNvPicPr>
            <a:picLocks noChangeAspect="1" noChangeArrowheads="1"/>
          </p:cNvPicPr>
          <p:nvPr/>
        </p:nvPicPr>
        <p:blipFill>
          <a:blip r:embed="rId2"/>
          <a:srcRect r="56130"/>
          <a:stretch>
            <a:fillRect/>
          </a:stretch>
        </p:blipFill>
        <p:spPr bwMode="auto">
          <a:xfrm>
            <a:off x="5286380" y="1643051"/>
            <a:ext cx="3857621" cy="52149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00364" y="285728"/>
            <a:ext cx="27860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itchFamily="2" charset="2"/>
              <a:buChar char="Ø"/>
            </a:pPr>
            <a:r>
              <a:rPr lang="ru-RU" sz="2800" dirty="0" smtClean="0"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умные скамейки;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itchFamily="2" charset="2"/>
              <a:buChar char="Ø"/>
            </a:pPr>
            <a:r>
              <a:rPr lang="ru-RU" sz="2800" dirty="0" smtClean="0"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умные диваны;</a:t>
            </a:r>
            <a:endParaRPr lang="ru-RU" sz="2800" dirty="0" smtClean="0">
              <a:latin typeface="Gabriola" pitchFamily="82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72198" y="285728"/>
            <a:ext cx="27146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itchFamily="2" charset="2"/>
              <a:buChar char="Ø"/>
            </a:pPr>
            <a:r>
              <a:rPr lang="ru-RU" sz="2800" dirty="0" smtClean="0"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умные малые архитектурные формы и т.д.</a:t>
            </a:r>
            <a:endParaRPr lang="ru-RU" sz="2800" dirty="0" smtClean="0">
              <a:latin typeface="Gabriola" pitchFamily="82" charset="0"/>
              <a:cs typeface="Arial" pitchFamily="34" charset="0"/>
            </a:endParaRPr>
          </a:p>
        </p:txBody>
      </p:sp>
      <p:pic>
        <p:nvPicPr>
          <p:cNvPr id="7" name="Picture 13" descr="https://sun9-68.userapi.com/c855724/v855724459/1568a9/4Qp0tLTSlh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662427"/>
            <a:ext cx="2071702" cy="1623697"/>
          </a:xfrm>
          <a:prstGeom prst="rect">
            <a:avLst/>
          </a:prstGeom>
          <a:noFill/>
        </p:spPr>
      </p:pic>
      <p:pic>
        <p:nvPicPr>
          <p:cNvPr id="9" name="Picture 19" descr="https://sun9-67.userapi.com/c855724/v855724443/15b2f6/N0GRZLFPsx8.jpg"/>
          <p:cNvPicPr>
            <a:picLocks noChangeAspect="1" noChangeArrowheads="1"/>
          </p:cNvPicPr>
          <p:nvPr/>
        </p:nvPicPr>
        <p:blipFill>
          <a:blip r:embed="rId4" cstate="print"/>
          <a:srcRect l="20459" r="30098"/>
          <a:stretch>
            <a:fillRect/>
          </a:stretch>
        </p:blipFill>
        <p:spPr bwMode="auto">
          <a:xfrm>
            <a:off x="0" y="0"/>
            <a:ext cx="2887806" cy="3286124"/>
          </a:xfrm>
          <a:prstGeom prst="rect">
            <a:avLst/>
          </a:prstGeom>
          <a:noFill/>
        </p:spPr>
      </p:pic>
      <p:pic>
        <p:nvPicPr>
          <p:cNvPr id="10" name="Picture 21" descr="https://sun9-37.userapi.com/c855724/v855724443/15b2bf/sAxt18hFrA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508147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143504" y="2928934"/>
            <a:ext cx="40004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Clr>
                <a:srgbClr val="00B050"/>
              </a:buClr>
              <a:buFont typeface="Wingdings" pitchFamily="2" charset="2"/>
              <a:buChar char="Ø"/>
            </a:pPr>
            <a:r>
              <a:rPr lang="ru-RU" sz="2800" dirty="0" err="1" smtClean="0">
                <a:latin typeface="Gabriola" pitchFamily="82" charset="0"/>
              </a:rPr>
              <a:t>экоплощадка</a:t>
            </a:r>
            <a:r>
              <a:rPr lang="ru-RU" sz="2800" dirty="0" smtClean="0">
                <a:latin typeface="Gabriola" pitchFamily="82" charset="0"/>
              </a:rPr>
              <a:t> с контейнерами для сортировки мусора.</a:t>
            </a:r>
            <a:endParaRPr lang="ru-RU" sz="2800" dirty="0">
              <a:latin typeface="Gabriola" pitchFamily="82" charset="0"/>
            </a:endParaRPr>
          </a:p>
        </p:txBody>
      </p:sp>
      <p:pic>
        <p:nvPicPr>
          <p:cNvPr id="5123" name="Picture 3" descr="https://sun9-18.userapi.com/c855632/v855632245/15845b/Ob4i8xi3aqs.jpg"/>
          <p:cNvPicPr>
            <a:picLocks noChangeAspect="1" noChangeArrowheads="1"/>
          </p:cNvPicPr>
          <p:nvPr/>
        </p:nvPicPr>
        <p:blipFill>
          <a:blip r:embed="rId2" cstate="print"/>
          <a:srcRect l="10526" t="18523" r="8771"/>
          <a:stretch>
            <a:fillRect/>
          </a:stretch>
        </p:blipFill>
        <p:spPr bwMode="auto">
          <a:xfrm>
            <a:off x="5072066" y="4113901"/>
            <a:ext cx="4071934" cy="274409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FFFF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smtClean="0">
                <a:solidFill>
                  <a:srgbClr val="FFFFFF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Eco-</a:t>
            </a:r>
            <a:r>
              <a:rPr lang="en-US" sz="3200" b="1" dirty="0" err="1" smtClean="0">
                <a:solidFill>
                  <a:srgbClr val="FFFFFF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parT</a:t>
            </a:r>
            <a:r>
              <a:rPr lang="ru-RU" sz="3200" b="1" dirty="0" smtClean="0">
                <a:solidFill>
                  <a:srgbClr val="FFFFFF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: «Отдыхая – сохраняй»!</a:t>
            </a:r>
            <a:endParaRPr lang="ru-RU" sz="3200" dirty="0" smtClean="0">
              <a:solidFill>
                <a:srgbClr val="FFFFFF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5131" name="Picture 11" descr="https://sun9-24.userapi.com/c855632/v855632245/15843d/88mNfuvUYZI.jpg"/>
          <p:cNvPicPr>
            <a:picLocks noChangeAspect="1" noChangeArrowheads="1"/>
          </p:cNvPicPr>
          <p:nvPr/>
        </p:nvPicPr>
        <p:blipFill>
          <a:blip r:embed="rId3" cstate="print"/>
          <a:srcRect l="7692"/>
          <a:stretch>
            <a:fillRect/>
          </a:stretch>
        </p:blipFill>
        <p:spPr bwMode="auto">
          <a:xfrm>
            <a:off x="2987246" y="2143116"/>
            <a:ext cx="2013381" cy="1803096"/>
          </a:xfrm>
          <a:prstGeom prst="rect">
            <a:avLst/>
          </a:prstGeom>
          <a:noFill/>
        </p:spPr>
      </p:pic>
      <p:pic>
        <p:nvPicPr>
          <p:cNvPr id="5133" name="Picture 13" descr="https://sun9-4.userapi.com/c854420/v854420150/1589a3/A6DDLVlQml8.jpg"/>
          <p:cNvPicPr>
            <a:picLocks noChangeAspect="1" noChangeArrowheads="1"/>
          </p:cNvPicPr>
          <p:nvPr/>
        </p:nvPicPr>
        <p:blipFill>
          <a:blip r:embed="rId4" cstate="print"/>
          <a:srcRect l="6032" t="17949" r="5125" b="7691"/>
          <a:stretch>
            <a:fillRect/>
          </a:stretch>
        </p:blipFill>
        <p:spPr bwMode="auto">
          <a:xfrm>
            <a:off x="0" y="4069188"/>
            <a:ext cx="5000628" cy="278881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14282" y="2214554"/>
            <a:ext cx="27860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itchFamily="2" charset="2"/>
              <a:buChar char="Ø"/>
            </a:pPr>
            <a:r>
              <a:rPr lang="ru-RU" sz="2800" dirty="0" smtClean="0"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парковка для вело- и электротранспорта;</a:t>
            </a:r>
            <a:endParaRPr lang="ru-RU" sz="2800" dirty="0" smtClean="0">
              <a:latin typeface="Gabriola" pitchFamily="82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71435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rgbClr val="00B050"/>
              </a:buClr>
              <a:buFont typeface="Wingdings" pitchFamily="2" charset="2"/>
              <a:buChar char="Ø"/>
            </a:pPr>
            <a:r>
              <a:rPr lang="ru-RU" sz="2800" dirty="0" err="1" smtClean="0">
                <a:latin typeface="Gabriola" pitchFamily="82" charset="0"/>
              </a:rPr>
              <a:t>вегакафе</a:t>
            </a:r>
            <a:r>
              <a:rPr lang="ru-RU" sz="2800" dirty="0" smtClean="0">
                <a:latin typeface="Gabriola" pitchFamily="82" charset="0"/>
              </a:rPr>
              <a:t>  (</a:t>
            </a:r>
            <a:r>
              <a:rPr lang="ru-RU" sz="2800" dirty="0" smtClean="0">
                <a:latin typeface="Gabriola" pitchFamily="82" charset="0"/>
              </a:rPr>
              <a:t>здоровое питание, которое должно приносить прибыль);</a:t>
            </a:r>
            <a:endParaRPr lang="ru-RU" sz="2800" dirty="0">
              <a:latin typeface="Gabriola" pitchFamily="82" charset="0"/>
            </a:endParaRPr>
          </a:p>
        </p:txBody>
      </p:sp>
      <p:pic>
        <p:nvPicPr>
          <p:cNvPr id="14" name="Picture 5" descr="https://sun9-38.userapi.com/c857428/v857428522/de4b7/P6NXGX4qhC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71" y="714356"/>
            <a:ext cx="4071929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7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152</Words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Asus</cp:lastModifiedBy>
  <cp:revision>14</cp:revision>
  <dcterms:created xsi:type="dcterms:W3CDTF">2019-11-08T18:23:41Z</dcterms:created>
  <dcterms:modified xsi:type="dcterms:W3CDTF">2019-11-09T20:09:39Z</dcterms:modified>
</cp:coreProperties>
</file>