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8" r:id="rId5"/>
    <p:sldMasterId id="2147483689" r:id="rId6"/>
    <p:sldMasterId id="2147483690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</p:sldIdLst>
  <p:sldSz cy="5143500" cx="9144000"/>
  <p:notesSz cx="6858000" cy="9144000"/>
  <p:embeddedFontLst>
    <p:embeddedFont>
      <p:font typeface="Century Gothic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F615BC1-3E37-4DF5-8B35-0EC476010655}">
  <a:tblStyle styleId="{AF615BC1-3E37-4DF5-8B35-0EC476010655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3B31B186-FB9D-4819-AED3-E9CDDFD0542C}" styleName="Table_1">
    <a:wholeTbl>
      <a:tcTxStyle b="off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cap="flat" cmpd="sng" w="9525">
              <a:solidFill>
                <a:srgbClr val="FCE0BA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FCE0BA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FCE0BA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FCE0BA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fill>
          <a:solidFill>
            <a:schemeClr val="lt1">
              <a:alpha val="20000"/>
            </a:schemeClr>
          </a:solidFill>
        </a:fill>
      </a:tcStyle>
    </a:band1H>
    <a:band2H>
      <a:tcTxStyle/>
    </a:band2H>
    <a:band1V>
      <a:tcTxStyle/>
      <a:tcStyle>
        <a:fill>
          <a:solidFill>
            <a:schemeClr val="lt1">
              <a:alpha val="20000"/>
            </a:schemeClr>
          </a:solidFill>
        </a:fill>
      </a:tcStyle>
    </a:band1V>
    <a:band2V>
      <a:tcTxStyle/>
    </a:band2V>
    <a:lastCol>
      <a:tcTxStyle b="on" i="off"/>
      <a:tcStyle>
        <a:tcBdr>
          <a:left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</a:tcBdr>
      </a:tcStyle>
    </a:lastCol>
    <a:firstCol>
      <a:tcTxStyle b="on" i="off"/>
      <a:tcStyle>
        <a:tcBdr>
          <a:right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</a:tcBdr>
      </a:tcStyle>
    </a:firstCol>
    <a:lastRow>
      <a:tcTxStyle b="on" i="off"/>
      <a:tcStyle>
        <a:tcBdr>
          <a:top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</a:tcBdr>
      </a:tcStyle>
    </a:seCell>
    <a:swCell>
      <a:tcTxStyle/>
      <a:tcStyle>
        <a:tcBdr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</a:tcBdr>
      </a:tcStyle>
    </a:swCell>
    <a:firstRow>
      <a:tcTxStyle b="on" i="off"/>
      <a:tcStyle>
        <a:tcBdr>
          <a:bottom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</a:tcBdr>
      </a:tcStyle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enturyGothic-bold.fntdata"/><Relationship Id="rId11" Type="http://schemas.openxmlformats.org/officeDocument/2006/relationships/slide" Target="slides/slide3.xml"/><Relationship Id="rId22" Type="http://schemas.openxmlformats.org/officeDocument/2006/relationships/font" Target="fonts/CenturyGothic-boldItalic.fntdata"/><Relationship Id="rId10" Type="http://schemas.openxmlformats.org/officeDocument/2006/relationships/slide" Target="slides/slide2.xml"/><Relationship Id="rId21" Type="http://schemas.openxmlformats.org/officeDocument/2006/relationships/font" Target="fonts/CenturyGothic-italic.fntdata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5" Type="http://schemas.openxmlformats.org/officeDocument/2006/relationships/slideMaster" Target="slideMasters/slideMaster1.xml"/><Relationship Id="rId19" Type="http://schemas.openxmlformats.org/officeDocument/2006/relationships/font" Target="fonts/CenturyGothic-regular.fntdata"/><Relationship Id="rId6" Type="http://schemas.openxmlformats.org/officeDocument/2006/relationships/slideMaster" Target="slideMasters/slideMaster2.xml"/><Relationship Id="rId18" Type="http://schemas.openxmlformats.org/officeDocument/2006/relationships/slide" Target="slides/slide10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96f86c641d_3_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g96f86c641d_3_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https://tagilcity.ru/article/tilda/02-03-2017/tretie-mesto-pervyy-kovorking-tsentr-zarabotal-v-nizhnem-tagile-foto</a:t>
            </a:r>
            <a:endParaRPr/>
          </a:p>
        </p:txBody>
      </p:sp>
      <p:sp>
        <p:nvSpPr>
          <p:cNvPr id="124" name="Google Shape;124;g96f86c641d_3_3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96f86c641d_3_2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g96f86c641d_3_2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96f86c641d_3_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g96f86c641d_3_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96f86c641d_3_9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96f86c641d_3_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96f86c641d_3_9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96f86c641d_3_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6f86c641d_3_3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96f86c641d_3_3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96f86c641d_3_3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96f86c641d_3_3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96f86c641d_3_1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96f86c641d_3_1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96f86c641d_3_18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g96f86c641d_3_1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96f86c641d_1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g96f86c641d_10_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s slide layout">
  <p:cSld name="2_Contents slide layou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s slide layout">
  <p:cSld name="Contents slide layou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5"/>
          <p:cNvSpPr txBox="1"/>
          <p:nvPr>
            <p:ph idx="1" type="body"/>
          </p:nvPr>
        </p:nvSpPr>
        <p:spPr>
          <a:xfrm>
            <a:off x="242647" y="254632"/>
            <a:ext cx="8679898" cy="54318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  <a:defRPr b="0" i="0" sz="41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ND CONTENTS LAYOUT_23">
  <p:cSld name="IMAGE AND CONTENTS LAYOUT_23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/>
          <p:nvPr/>
        </p:nvSpPr>
        <p:spPr>
          <a:xfrm>
            <a:off x="-2" y="-1"/>
            <a:ext cx="9144002" cy="2666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6"/>
          <p:cNvSpPr/>
          <p:nvPr>
            <p:ph idx="2" type="pic"/>
          </p:nvPr>
        </p:nvSpPr>
        <p:spPr>
          <a:xfrm>
            <a:off x="3825635" y="1451030"/>
            <a:ext cx="2248104" cy="308038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16"/>
          <p:cNvSpPr/>
          <p:nvPr>
            <p:ph idx="3" type="pic"/>
          </p:nvPr>
        </p:nvSpPr>
        <p:spPr>
          <a:xfrm>
            <a:off x="6360319" y="1451030"/>
            <a:ext cx="2248104" cy="308038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16"/>
          <p:cNvSpPr txBox="1"/>
          <p:nvPr>
            <p:ph idx="1" type="body"/>
          </p:nvPr>
        </p:nvSpPr>
        <p:spPr>
          <a:xfrm>
            <a:off x="350875" y="246573"/>
            <a:ext cx="7527851" cy="54318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b="0" i="0" sz="4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s slide layout">
  <p:cSld name="1_Contents slide layou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7"/>
          <p:cNvSpPr txBox="1"/>
          <p:nvPr>
            <p:ph idx="1" type="body"/>
          </p:nvPr>
        </p:nvSpPr>
        <p:spPr>
          <a:xfrm>
            <a:off x="242647" y="254632"/>
            <a:ext cx="8679898" cy="54318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  <a:defRPr b="0" i="0" sz="41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Agenda slide layout">
  <p:cSld name="4_Agenda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aam slide layout">
  <p:cSld name="4_Taam slide layou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9"/>
          <p:cNvSpPr/>
          <p:nvPr/>
        </p:nvSpPr>
        <p:spPr>
          <a:xfrm>
            <a:off x="346752" y="236948"/>
            <a:ext cx="2334803" cy="46696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9"/>
          <p:cNvSpPr/>
          <p:nvPr>
            <p:ph idx="2" type="pic"/>
          </p:nvPr>
        </p:nvSpPr>
        <p:spPr>
          <a:xfrm>
            <a:off x="511984" y="415174"/>
            <a:ext cx="2004340" cy="180404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ontents slide layout">
  <p:cSld name="5_Contents slide layou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500677"/>
            <a:ext cx="8700528" cy="8556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002-KIMS BUSINESS\007-02-MaxPPT-Contents\150902-com-Global-Laptop\mo900.png" id="67" name="Google Shape;67;p20"/>
          <p:cNvPicPr preferRelativeResize="0"/>
          <p:nvPr/>
        </p:nvPicPr>
        <p:blipFill rotWithShape="1">
          <a:blip r:embed="rId3">
            <a:alphaModFix/>
          </a:blip>
          <a:srcRect b="0" l="18253" r="0" t="0"/>
          <a:stretch/>
        </p:blipFill>
        <p:spPr>
          <a:xfrm flipH="1">
            <a:off x="6382087" y="1761660"/>
            <a:ext cx="2762859" cy="338184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20"/>
          <p:cNvSpPr/>
          <p:nvPr>
            <p:ph idx="2" type="pic"/>
          </p:nvPr>
        </p:nvSpPr>
        <p:spPr>
          <a:xfrm>
            <a:off x="6673597" y="2051562"/>
            <a:ext cx="1254388" cy="195983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p20"/>
          <p:cNvSpPr txBox="1"/>
          <p:nvPr>
            <p:ph idx="1" type="body"/>
          </p:nvPr>
        </p:nvSpPr>
        <p:spPr>
          <a:xfrm>
            <a:off x="242647" y="254632"/>
            <a:ext cx="8679898" cy="54318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  <a:defRPr b="0" i="0" sz="41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ontents slide layout">
  <p:cSld name="6_Contents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ontents slide layout">
  <p:cSld name="8_Contents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ontents slide layout">
  <p:cSld name="10_Contents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Contents slide layout">
  <p:cSld name="12_Contents slide layout">
    <p:bg>
      <p:bgPr>
        <a:solidFill>
          <a:schemeClr val="lt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4"/>
          <p:cNvSpPr/>
          <p:nvPr>
            <p:ph idx="2" type="pic"/>
          </p:nvPr>
        </p:nvSpPr>
        <p:spPr>
          <a:xfrm>
            <a:off x="-1" y="0"/>
            <a:ext cx="7652441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Contents slide layout">
  <p:cSld name="16_Contents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Contents slide layout">
  <p:cSld name="17_Contents slide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NG sets layout">
  <p:cSld name="PNG sets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7"/>
          <p:cNvSpPr txBox="1"/>
          <p:nvPr>
            <p:ph idx="1" type="body"/>
          </p:nvPr>
        </p:nvSpPr>
        <p:spPr>
          <a:xfrm>
            <a:off x="242647" y="249362"/>
            <a:ext cx="8679898" cy="54318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  <a:defRPr b="0" i="0" sz="41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Icon sets layout">
  <p:cSld name="1_Icon sets layou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8"/>
          <p:cNvSpPr txBox="1"/>
          <p:nvPr>
            <p:ph idx="1" type="body"/>
          </p:nvPr>
        </p:nvSpPr>
        <p:spPr>
          <a:xfrm>
            <a:off x="242647" y="92609"/>
            <a:ext cx="8679898" cy="54318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  <a:defRPr b="0" i="0" sz="41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" name="Google Shape;81;p28"/>
          <p:cNvSpPr/>
          <p:nvPr/>
        </p:nvSpPr>
        <p:spPr>
          <a:xfrm>
            <a:off x="265508" y="848693"/>
            <a:ext cx="2670575" cy="4051921"/>
          </a:xfrm>
          <a:prstGeom prst="roundRect">
            <a:avLst>
              <a:gd fmla="val 3968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8"/>
          <p:cNvSpPr/>
          <p:nvPr/>
        </p:nvSpPr>
        <p:spPr>
          <a:xfrm>
            <a:off x="398950" y="1010625"/>
            <a:ext cx="115401" cy="3761400"/>
          </a:xfrm>
          <a:prstGeom prst="roundRect">
            <a:avLst>
              <a:gd fmla="val 50000" name="adj"/>
            </a:avLst>
          </a:prstGeom>
          <a:solidFill>
            <a:schemeClr val="lt1">
              <a:alpha val="40784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8"/>
          <p:cNvSpPr/>
          <p:nvPr/>
        </p:nvSpPr>
        <p:spPr>
          <a:xfrm rot="5400000">
            <a:off x="2292883" y="957490"/>
            <a:ext cx="514387" cy="513861"/>
          </a:xfrm>
          <a:prstGeom prst="halfFrame">
            <a:avLst>
              <a:gd fmla="val 23728" name="adj1"/>
              <a:gd fmla="val 24642" name="adj2"/>
            </a:avLst>
          </a:prstGeom>
          <a:solidFill>
            <a:schemeClr val="lt1">
              <a:alpha val="22745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8"/>
          <p:cNvSpPr txBox="1"/>
          <p:nvPr/>
        </p:nvSpPr>
        <p:spPr>
          <a:xfrm>
            <a:off x="533778" y="1227910"/>
            <a:ext cx="1674186" cy="39241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can Resize without losing quality</a:t>
            </a:r>
            <a:endParaRPr b="1"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8"/>
          <p:cNvSpPr txBox="1"/>
          <p:nvPr/>
        </p:nvSpPr>
        <p:spPr>
          <a:xfrm>
            <a:off x="533778" y="1595597"/>
            <a:ext cx="1674186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can Change Fill Color &amp;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Line Color</a:t>
            </a:r>
            <a:endParaRPr b="1"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8"/>
          <p:cNvSpPr txBox="1"/>
          <p:nvPr/>
        </p:nvSpPr>
        <p:spPr>
          <a:xfrm>
            <a:off x="540922" y="4356328"/>
            <a:ext cx="1674000" cy="230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www.allppt.com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8"/>
          <p:cNvSpPr txBox="1"/>
          <p:nvPr/>
        </p:nvSpPr>
        <p:spPr>
          <a:xfrm>
            <a:off x="540922" y="3337743"/>
            <a:ext cx="2037972" cy="103874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FREE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PPT TEMPLATES</a:t>
            </a:r>
            <a:endParaRPr sz="110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s slide layout">
  <p:cSld name="2_Contents slide layou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s slide layout">
  <p:cSld name="Contents slide layou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1"/>
          <p:cNvSpPr txBox="1"/>
          <p:nvPr>
            <p:ph idx="1" type="body"/>
          </p:nvPr>
        </p:nvSpPr>
        <p:spPr>
          <a:xfrm>
            <a:off x="242647" y="254632"/>
            <a:ext cx="8679898" cy="54318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  <a:defRPr b="0" i="0" sz="41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s slide layout">
  <p:cSld name="1_Contents slide layou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2"/>
          <p:cNvSpPr txBox="1"/>
          <p:nvPr>
            <p:ph idx="1" type="body"/>
          </p:nvPr>
        </p:nvSpPr>
        <p:spPr>
          <a:xfrm>
            <a:off x="242647" y="254632"/>
            <a:ext cx="8679898" cy="54318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  <a:defRPr b="0" i="0" sz="41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Agenda slide layout">
  <p:cSld name="4_Agenda slide layout">
    <p:bg>
      <p:bgPr>
        <a:noFill/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aam slide layout">
  <p:cSld name="4_Taam slide layou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4"/>
          <p:cNvSpPr/>
          <p:nvPr/>
        </p:nvSpPr>
        <p:spPr>
          <a:xfrm>
            <a:off x="346752" y="236948"/>
            <a:ext cx="2334803" cy="46696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34"/>
          <p:cNvSpPr/>
          <p:nvPr>
            <p:ph idx="2" type="pic"/>
          </p:nvPr>
        </p:nvSpPr>
        <p:spPr>
          <a:xfrm>
            <a:off x="511984" y="415174"/>
            <a:ext cx="2004340" cy="180404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ontents slide layout">
  <p:cSld name="5_Contents slide layou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5"/>
          <p:cNvSpPr/>
          <p:nvPr/>
        </p:nvSpPr>
        <p:spPr>
          <a:xfrm>
            <a:off x="0" y="4500677"/>
            <a:ext cx="8700528" cy="855668"/>
          </a:xfrm>
          <a:prstGeom prst="rect">
            <a:avLst/>
          </a:prstGeom>
          <a:noFill/>
          <a:ln>
            <a:noFill/>
          </a:ln>
        </p:spPr>
      </p:sp>
      <p:sp>
        <p:nvSpPr>
          <p:cNvPr descr="E:\002-KIMS BUSINESS\007-02-MaxPPT-Contents\150902-com-Global-Laptop\mo900.png" id="100" name="Google Shape;100;p35"/>
          <p:cNvSpPr/>
          <p:nvPr/>
        </p:nvSpPr>
        <p:spPr>
          <a:xfrm flipH="1">
            <a:off x="6382087" y="1761660"/>
            <a:ext cx="2762859" cy="3381840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35"/>
          <p:cNvSpPr/>
          <p:nvPr>
            <p:ph idx="2" type="pic"/>
          </p:nvPr>
        </p:nvSpPr>
        <p:spPr>
          <a:xfrm>
            <a:off x="6673597" y="2051562"/>
            <a:ext cx="1254388" cy="195983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" name="Google Shape;102;p35"/>
          <p:cNvSpPr txBox="1"/>
          <p:nvPr>
            <p:ph idx="1" type="body"/>
          </p:nvPr>
        </p:nvSpPr>
        <p:spPr>
          <a:xfrm>
            <a:off x="242647" y="254632"/>
            <a:ext cx="8679898" cy="54318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  <a:defRPr b="0" i="0" sz="41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ontents slide layout">
  <p:cSld name="6_Contents slide layout">
    <p:bg>
      <p:bgPr>
        <a:noFill/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ontents slide layout">
  <p:cSld name="8_Contents slide layout">
    <p:bg>
      <p:bgPr>
        <a:noFill/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ontents slide layout">
  <p:cSld name="10_Contents slide layout">
    <p:bg>
      <p:bgPr>
        <a:noFill/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Contents slide layout">
  <p:cSld name="12_Contents slide layout">
    <p:bg>
      <p:bgPr>
        <a:solidFill>
          <a:schemeClr val="lt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9"/>
          <p:cNvSpPr/>
          <p:nvPr>
            <p:ph idx="2" type="pic"/>
          </p:nvPr>
        </p:nvSpPr>
        <p:spPr>
          <a:xfrm>
            <a:off x="-1" y="0"/>
            <a:ext cx="7652441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Contents slide layout">
  <p:cSld name="16_Contents slide layout">
    <p:bg>
      <p:bgPr>
        <a:noFill/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Contents slide layout">
  <p:cSld name="17_Contents slide layout">
    <p:bg>
      <p:bgPr>
        <a:noFill/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NG sets layout">
  <p:cSld name="PNG sets layout">
    <p:bg>
      <p:bgPr>
        <a:noFill/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2"/>
          <p:cNvSpPr txBox="1"/>
          <p:nvPr>
            <p:ph idx="1" type="body"/>
          </p:nvPr>
        </p:nvSpPr>
        <p:spPr>
          <a:xfrm>
            <a:off x="242647" y="249362"/>
            <a:ext cx="8679898" cy="54318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  <a:defRPr b="0" i="0" sz="41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Icon sets layout">
  <p:cSld name="1_Icon sets layou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3"/>
          <p:cNvSpPr txBox="1"/>
          <p:nvPr>
            <p:ph idx="1" type="body"/>
          </p:nvPr>
        </p:nvSpPr>
        <p:spPr>
          <a:xfrm>
            <a:off x="242647" y="92609"/>
            <a:ext cx="8679898" cy="54318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  <a:defRPr b="0" i="0" sz="41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" name="Google Shape;114;p43"/>
          <p:cNvSpPr/>
          <p:nvPr/>
        </p:nvSpPr>
        <p:spPr>
          <a:xfrm>
            <a:off x="265508" y="848693"/>
            <a:ext cx="2670575" cy="4051921"/>
          </a:xfrm>
          <a:prstGeom prst="roundRect">
            <a:avLst>
              <a:gd fmla="val 3968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43"/>
          <p:cNvSpPr/>
          <p:nvPr/>
        </p:nvSpPr>
        <p:spPr>
          <a:xfrm>
            <a:off x="398950" y="1010625"/>
            <a:ext cx="115401" cy="3761400"/>
          </a:xfrm>
          <a:prstGeom prst="roundRect">
            <a:avLst>
              <a:gd fmla="val 50000" name="adj"/>
            </a:avLst>
          </a:prstGeom>
          <a:solidFill>
            <a:schemeClr val="lt1">
              <a:alpha val="40784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43"/>
          <p:cNvSpPr/>
          <p:nvPr/>
        </p:nvSpPr>
        <p:spPr>
          <a:xfrm rot="5400000">
            <a:off x="2292883" y="957490"/>
            <a:ext cx="514387" cy="513861"/>
          </a:xfrm>
          <a:prstGeom prst="halfFrame">
            <a:avLst>
              <a:gd fmla="val 23728" name="adj1"/>
              <a:gd fmla="val 24642" name="adj2"/>
            </a:avLst>
          </a:prstGeom>
          <a:solidFill>
            <a:schemeClr val="lt1">
              <a:alpha val="22745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43"/>
          <p:cNvSpPr txBox="1"/>
          <p:nvPr/>
        </p:nvSpPr>
        <p:spPr>
          <a:xfrm>
            <a:off x="533778" y="1227910"/>
            <a:ext cx="1674186" cy="39241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can Resize without losing quality</a:t>
            </a:r>
            <a:endParaRPr b="1"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43"/>
          <p:cNvSpPr txBox="1"/>
          <p:nvPr/>
        </p:nvSpPr>
        <p:spPr>
          <a:xfrm>
            <a:off x="533778" y="1595597"/>
            <a:ext cx="1674186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can Change Fill Color &amp;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Line Color</a:t>
            </a:r>
            <a:endParaRPr b="1"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43"/>
          <p:cNvSpPr txBox="1"/>
          <p:nvPr/>
        </p:nvSpPr>
        <p:spPr>
          <a:xfrm>
            <a:off x="540922" y="4356328"/>
            <a:ext cx="1674000" cy="230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www.allppt.com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43"/>
          <p:cNvSpPr txBox="1"/>
          <p:nvPr/>
        </p:nvSpPr>
        <p:spPr>
          <a:xfrm>
            <a:off x="540922" y="3337743"/>
            <a:ext cx="2037972" cy="103874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FREE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PPT TEMPLATES</a:t>
            </a:r>
            <a:endParaRPr sz="11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5" Type="http://schemas.openxmlformats.org/officeDocument/2006/relationships/theme" Target="../theme/theme4.xml"/><Relationship Id="rId1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Relationship Id="rId6" Type="http://schemas.openxmlformats.org/officeDocument/2006/relationships/image" Target="../media/image10.png"/><Relationship Id="rId7" Type="http://schemas.openxmlformats.org/officeDocument/2006/relationships/image" Target="../media/image14.png"/><Relationship Id="rId8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vuz.edunetwork.ru/72/52/" TargetMode="External"/><Relationship Id="rId4" Type="http://schemas.openxmlformats.org/officeDocument/2006/relationships/hyperlink" Target="https://www.utmn.ru/en/about/about-tyumen-state-university/" TargetMode="External"/><Relationship Id="rId5" Type="http://schemas.openxmlformats.org/officeDocument/2006/relationships/image" Target="../media/image24.png"/><Relationship Id="rId6" Type="http://schemas.openxmlformats.org/officeDocument/2006/relationships/image" Target="../media/image22.png"/><Relationship Id="rId7" Type="http://schemas.openxmlformats.org/officeDocument/2006/relationships/image" Target="../media/image17.jpg"/><Relationship Id="rId8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hbr.org/2015/05/why-people-thrive-in-coworking-spaces" TargetMode="External"/><Relationship Id="rId4" Type="http://schemas.openxmlformats.org/officeDocument/2006/relationships/hyperlink" Target="https://www.google.com/url?q=https://tagilcity.ru/article/tilda/02-03-2017/tretie-mesto-pervyy-kovorking-tsentr-zarabotal-v-nizhnem-tagile-foto&amp;sa=D&amp;ust=1599373731421000&amp;usg=AFQjCNEHjaV4pKDEo6hYYZHiXWQixbYy4Q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4"/>
          <p:cNvSpPr/>
          <p:nvPr/>
        </p:nvSpPr>
        <p:spPr>
          <a:xfrm>
            <a:off x="-2" y="46457"/>
            <a:ext cx="10996050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2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#URBANSPRINT для вузов#URBANSPRINT для вузов#URBANSPRINT для вузов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" name="Google Shape;127;p44"/>
          <p:cNvSpPr/>
          <p:nvPr/>
        </p:nvSpPr>
        <p:spPr>
          <a:xfrm>
            <a:off x="-2" y="3488623"/>
            <a:ext cx="4914899" cy="1658203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44"/>
          <p:cNvSpPr/>
          <p:nvPr/>
        </p:nvSpPr>
        <p:spPr>
          <a:xfrm>
            <a:off x="37220" y="3766350"/>
            <a:ext cx="4914899" cy="117724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«Тусовка с интересными людьми, лекции и семинары на актуальные темы мотивируют к развитию себя и своего города»</a:t>
            </a:r>
            <a:endParaRPr sz="1100"/>
          </a:p>
        </p:txBody>
      </p:sp>
      <p:sp>
        <p:nvSpPr>
          <p:cNvPr id="129" name="Google Shape;129;p44"/>
          <p:cNvSpPr/>
          <p:nvPr/>
        </p:nvSpPr>
        <p:spPr>
          <a:xfrm>
            <a:off x="2383004" y="2736729"/>
            <a:ext cx="2531893" cy="752292"/>
          </a:xfrm>
          <a:prstGeom prst="rect">
            <a:avLst/>
          </a:prstGeom>
          <a:solidFill>
            <a:srgbClr val="7F7F7F"/>
          </a:solidFill>
          <a:ln cap="flat" cmpd="sng" w="1270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44"/>
          <p:cNvSpPr/>
          <p:nvPr/>
        </p:nvSpPr>
        <p:spPr>
          <a:xfrm>
            <a:off x="2531888" y="2913120"/>
            <a:ext cx="2308565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Students’ Club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1" name="Google Shape;131;p44"/>
          <p:cNvSpPr/>
          <p:nvPr/>
        </p:nvSpPr>
        <p:spPr>
          <a:xfrm>
            <a:off x="4914897" y="2736730"/>
            <a:ext cx="906949" cy="2406771"/>
          </a:xfrm>
          <a:prstGeom prst="rect">
            <a:avLst/>
          </a:prstGeom>
          <a:solidFill>
            <a:srgbClr val="323F4F"/>
          </a:solidFill>
          <a:ln cap="flat" cmpd="sng" w="12700">
            <a:solidFill>
              <a:srgbClr val="323F4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44"/>
          <p:cNvSpPr txBox="1"/>
          <p:nvPr/>
        </p:nvSpPr>
        <p:spPr>
          <a:xfrm rot="5400000">
            <a:off x="4082198" y="3711612"/>
            <a:ext cx="2547754" cy="80791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THIRD PLACE CONCEPT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3" name="Google Shape;133;p44"/>
          <p:cNvSpPr/>
          <p:nvPr/>
        </p:nvSpPr>
        <p:spPr>
          <a:xfrm>
            <a:off x="0" y="1606713"/>
            <a:ext cx="2420226" cy="1881910"/>
          </a:xfrm>
          <a:prstGeom prst="rect">
            <a:avLst/>
          </a:prstGeom>
          <a:solidFill>
            <a:srgbClr val="D9D9D9"/>
          </a:solidFill>
          <a:ln cap="flat" cmpd="sng" w="12700">
            <a:solidFill>
              <a:srgbClr val="D9D9D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44"/>
          <p:cNvSpPr/>
          <p:nvPr/>
        </p:nvSpPr>
        <p:spPr>
          <a:xfrm>
            <a:off x="1" y="1705130"/>
            <a:ext cx="2457447" cy="168507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Пространство свободного общения и самовыражения — коворкинг</a:t>
            </a:r>
            <a:endParaRPr sz="2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5" name="Google Shape;135;p44"/>
          <p:cNvSpPr/>
          <p:nvPr/>
        </p:nvSpPr>
        <p:spPr>
          <a:xfrm rot="5400000">
            <a:off x="3349485" y="5482378"/>
            <a:ext cx="10996050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#URBANSPRINT для вузов#URBANSPRINT для вузов#URBANSPRINT для вузов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6" name="Google Shape;136;p44"/>
          <p:cNvSpPr/>
          <p:nvPr/>
        </p:nvSpPr>
        <p:spPr>
          <a:xfrm>
            <a:off x="5826628" y="4092590"/>
            <a:ext cx="2292826" cy="1043609"/>
          </a:xfrm>
          <a:prstGeom prst="rect">
            <a:avLst/>
          </a:prstGeom>
          <a:solidFill>
            <a:srgbClr val="FCE2A0"/>
          </a:solidFill>
          <a:ln cap="flat" cmpd="sng" w="12700">
            <a:solidFill>
              <a:srgbClr val="FBD57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44"/>
          <p:cNvSpPr txBox="1"/>
          <p:nvPr/>
        </p:nvSpPr>
        <p:spPr>
          <a:xfrm>
            <a:off x="5889579" y="4268146"/>
            <a:ext cx="2579204" cy="69249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Ася Будагян</a:t>
            </a:r>
            <a:endParaRPr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Евгения Колосова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Анастасия Стрекалина</a:t>
            </a:r>
            <a:endParaRPr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138;p44"/>
          <p:cNvSpPr/>
          <p:nvPr/>
        </p:nvSpPr>
        <p:spPr>
          <a:xfrm>
            <a:off x="5826628" y="3724855"/>
            <a:ext cx="2292826" cy="367736"/>
          </a:xfrm>
          <a:prstGeom prst="rect">
            <a:avLst/>
          </a:prstGeom>
          <a:solidFill>
            <a:srgbClr val="BFBFBF"/>
          </a:solidFill>
          <a:ln cap="flat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44"/>
          <p:cNvSpPr txBox="1"/>
          <p:nvPr/>
        </p:nvSpPr>
        <p:spPr>
          <a:xfrm>
            <a:off x="6220037" y="3739039"/>
            <a:ext cx="1566786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TYUMEN2020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" name="Google Shape;140;p44"/>
          <p:cNvSpPr/>
          <p:nvPr/>
        </p:nvSpPr>
        <p:spPr>
          <a:xfrm rot="5400000">
            <a:off x="7690055" y="4152080"/>
            <a:ext cx="1418646" cy="564195"/>
          </a:xfrm>
          <a:prstGeom prst="rect">
            <a:avLst/>
          </a:prstGeom>
          <a:solidFill>
            <a:srgbClr val="FBD571"/>
          </a:solidFill>
          <a:ln cap="flat" cmpd="sng" w="12700">
            <a:solidFill>
              <a:srgbClr val="FBD57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44"/>
          <p:cNvSpPr txBox="1"/>
          <p:nvPr/>
        </p:nvSpPr>
        <p:spPr>
          <a:xfrm rot="5400000">
            <a:off x="7653561" y="4284286"/>
            <a:ext cx="1566786" cy="5309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#6489</a:t>
            </a:r>
            <a:endParaRPr sz="3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p44"/>
          <p:cNvSpPr/>
          <p:nvPr/>
        </p:nvSpPr>
        <p:spPr>
          <a:xfrm>
            <a:off x="-225" y="1097850"/>
            <a:ext cx="2420100" cy="508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SUGAR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" name="Google Shape;460;p53"/>
          <p:cNvGraphicFramePr/>
          <p:nvPr/>
        </p:nvGraphicFramePr>
        <p:xfrm>
          <a:off x="7416440" y="102395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{AF615BC1-3E37-4DF5-8B35-0EC476010655}</a:tableStyleId>
              </a:tblPr>
              <a:tblGrid>
                <a:gridCol w="183600"/>
                <a:gridCol w="1445500"/>
              </a:tblGrid>
              <a:tr h="59040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ru" sz="14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Коммунальные </a:t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ru" sz="14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расходы</a:t>
                      </a:r>
                      <a:endParaRPr b="1" sz="1100" u="none" cap="none" strike="noStrike">
                        <a:solidFill>
                          <a:srgbClr val="3F3F3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7975" marB="37975" marR="75925" marL="75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</a:tr>
              <a:tr h="449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 u="none" cap="none" strike="noStrike">
                        <a:solidFill>
                          <a:srgbClr val="3F3F3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7975" marB="37975" marR="75925" marL="759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Электричество</a:t>
                      </a:r>
                      <a:endParaRPr sz="1100" u="none" cap="none" strike="noStrike">
                        <a:solidFill>
                          <a:srgbClr val="3F3F3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7975" marB="37975" marR="75925" marL="759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89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 u="none" cap="none" strike="noStrike">
                        <a:solidFill>
                          <a:srgbClr val="3F3F3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7975" marB="37975" marR="75925" marL="759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Отопление</a:t>
                      </a:r>
                      <a:endParaRPr sz="1100" u="none" cap="none" strike="noStrike">
                        <a:solidFill>
                          <a:srgbClr val="3F3F3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7975" marB="37975" marR="75925" marL="759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79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 u="none" cap="none" strike="noStrike">
                        <a:solidFill>
                          <a:srgbClr val="3F3F3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7975" marB="37975" marR="75925" marL="759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Водоснабжение</a:t>
                      </a:r>
                      <a:endParaRPr sz="1100" u="none" cap="none" strike="noStrike">
                        <a:solidFill>
                          <a:srgbClr val="3F3F3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7975" marB="37975" marR="75925" marL="759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79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 u="none" cap="none" strike="noStrike">
                        <a:solidFill>
                          <a:srgbClr val="3F3F3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7975" marB="37975" marR="75925" marL="759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Водоотведение</a:t>
                      </a:r>
                      <a:endParaRPr sz="1100" u="none" cap="none" strike="noStrike">
                        <a:solidFill>
                          <a:srgbClr val="3F3F3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7975" marB="37975" marR="75925" marL="759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461" name="Google Shape;461;p53"/>
          <p:cNvSpPr txBox="1"/>
          <p:nvPr>
            <p:ph idx="1" type="body"/>
          </p:nvPr>
        </p:nvSpPr>
        <p:spPr>
          <a:xfrm>
            <a:off x="232051" y="223292"/>
            <a:ext cx="8679898" cy="54318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</a:pPr>
            <a:r>
              <a:rPr lang="ru" sz="2400">
                <a:latin typeface="Century Gothic"/>
                <a:ea typeface="Century Gothic"/>
                <a:cs typeface="Century Gothic"/>
                <a:sym typeface="Century Gothic"/>
              </a:rPr>
              <a:t>Источники доходов и расходов в рамках активации территории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462" name="Google Shape;462;p53"/>
          <p:cNvGraphicFramePr/>
          <p:nvPr/>
        </p:nvGraphicFramePr>
        <p:xfrm>
          <a:off x="170554" y="1128317"/>
          <a:ext cx="3000000" cy="3000000"/>
        </p:xfrm>
        <a:graphic>
          <a:graphicData uri="http://schemas.openxmlformats.org/drawingml/2006/table">
            <a:tbl>
              <a:tblPr bandRow="1" firstRow="1">
                <a:gradFill>
                  <a:gsLst>
                    <a:gs pos="0">
                      <a:srgbClr val="FBC149"/>
                    </a:gs>
                    <a:gs pos="50000">
                      <a:srgbClr val="FEBF0A"/>
                    </a:gs>
                    <a:gs pos="100000">
                      <a:srgbClr val="E3AE00"/>
                    </a:gs>
                  </a:gsLst>
                  <a:lin ang="5400000" scaled="0"/>
                </a:gradFill>
                <a:tableStyleId>{3B31B186-FB9D-4819-AED3-E9CDDFD0542C}</a:tableStyleId>
              </a:tblPr>
              <a:tblGrid>
                <a:gridCol w="156200"/>
                <a:gridCol w="1755700"/>
                <a:gridCol w="230800"/>
              </a:tblGrid>
              <a:tr h="431575">
                <a:tc grid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Источники доходов </a:t>
                      </a:r>
                      <a:endParaRPr i="1" sz="14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4300" marB="34300" marR="68600" marL="68600" anchor="ctr">
                    <a:solidFill>
                      <a:srgbClr val="FFC000"/>
                    </a:solidFill>
                  </a:tcPr>
                </a:tc>
                <a:tc hMerge="1"/>
                <a:tc hMerge="1"/>
              </a:tr>
              <a:tr h="196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600" marL="6860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Долгосрочная аренда </a:t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кофейни и</a:t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книжного магазина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4300" marB="34300" marR="68600" marL="68600" anchor="ctr"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600" marL="68600">
                    <a:solidFill>
                      <a:srgbClr val="FFC000"/>
                    </a:solidFill>
                  </a:tcPr>
                </a:tc>
              </a:tr>
              <a:tr h="391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600" marL="6860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Краткосрочная аренда конференц-зала под мероприятия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4300" marB="34300" marR="68600" marL="68600" anchor="ctr"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600" marL="68600">
                    <a:solidFill>
                      <a:srgbClr val="FFC000"/>
                    </a:solidFill>
                  </a:tcPr>
                </a:tc>
              </a:tr>
              <a:tr h="295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600" marL="6860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Краткосрочная аренда других помещений для выставок и мастер-классов</a:t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4300" marB="34300" marR="68600" marL="68600" anchor="ctr"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600" marL="68600">
                    <a:solidFill>
                      <a:srgbClr val="FFC000"/>
                    </a:solidFill>
                  </a:tcPr>
                </a:tc>
              </a:tr>
              <a:tr h="391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600" marL="6860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Рекламные поверхности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4300" marB="34300" marR="68600" marL="68600" anchor="ctr"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600" marL="68600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63" name="Google Shape;463;p53"/>
          <p:cNvGraphicFramePr/>
          <p:nvPr/>
        </p:nvGraphicFramePr>
        <p:xfrm>
          <a:off x="4077329" y="112831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{AF615BC1-3E37-4DF5-8B35-0EC476010655}</a:tableStyleId>
              </a:tblPr>
              <a:tblGrid>
                <a:gridCol w="1687700"/>
                <a:gridCol w="350675"/>
              </a:tblGrid>
              <a:tr h="59040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ru" sz="14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Эксплуатационные расходы</a:t>
                      </a:r>
                      <a:endParaRPr b="1" sz="1100" u="none" cap="none" strike="noStrike">
                        <a:solidFill>
                          <a:srgbClr val="3F3F3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4300" marB="34300" marR="68600" marL="686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 hMerge="1"/>
              </a:tr>
              <a:tr h="867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Инженерное обслуживание зданий и коммуникаций</a:t>
                      </a:r>
                      <a:endParaRPr sz="1100" u="none" cap="none" strike="noStrike">
                        <a:solidFill>
                          <a:srgbClr val="3F3F3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7975" marB="37975" marR="75925" marL="75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 u="none" cap="none" strike="noStrik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7975" marB="37975" marR="75925" marL="759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89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Охрана</a:t>
                      </a:r>
                      <a:endParaRPr sz="1100" u="none" cap="none" strike="noStrike">
                        <a:solidFill>
                          <a:srgbClr val="3F3F3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7975" marB="37975" marR="75925" marL="75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 u="none" cap="none" strike="noStrik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7975" marB="37975" marR="75925" marL="759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79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Уборка и вывоз мусора</a:t>
                      </a:r>
                      <a:endParaRPr sz="1100" u="none" cap="none" strike="noStrike">
                        <a:solidFill>
                          <a:srgbClr val="3F3F3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7975" marB="37975" marR="75925" marL="75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 u="none" cap="none" strike="noStrik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7975" marB="37975" marR="75925" marL="759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64" name="Google Shape;464;p53"/>
          <p:cNvGraphicFramePr/>
          <p:nvPr/>
        </p:nvGraphicFramePr>
        <p:xfrm>
          <a:off x="5526914" y="161435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{AF615BC1-3E37-4DF5-8B35-0EC476010655}</a:tableStyleId>
              </a:tblPr>
              <a:tblGrid>
                <a:gridCol w="351850"/>
                <a:gridCol w="1439850"/>
                <a:gridCol w="382850"/>
              </a:tblGrid>
              <a:tr h="590400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ru" sz="14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Управленческие и коммерческие</a:t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ru" sz="14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расходы</a:t>
                      </a:r>
                      <a:endParaRPr b="1" sz="1100" u="none" cap="none" strike="noStrike">
                        <a:solidFill>
                          <a:srgbClr val="3F3F3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7975" marB="37975" marR="75925" marL="759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</a:tr>
              <a:tr h="455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 u="none" cap="none" strike="noStrike">
                        <a:solidFill>
                          <a:srgbClr val="3F3F3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7975" marB="37975" marR="75925" marL="759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Аренда здания</a:t>
                      </a:r>
                      <a:endParaRPr sz="1100" u="none" cap="none" strike="noStrike">
                        <a:solidFill>
                          <a:srgbClr val="3F3F3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7975" marB="37975" marR="75925" marL="759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 u="none" cap="none" strike="noStrike">
                        <a:solidFill>
                          <a:srgbClr val="3F3F3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7975" marB="37975" marR="75925" marL="759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59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 u="none" cap="none" strike="noStrike">
                        <a:solidFill>
                          <a:srgbClr val="3F3F3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7975" marB="37975" marR="75925" marL="759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Административные расходы</a:t>
                      </a:r>
                      <a:endParaRPr sz="1100" u="none" cap="none" strike="noStrike">
                        <a:solidFill>
                          <a:srgbClr val="3F3F3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7975" marB="37975" marR="75925" marL="759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 u="none" cap="none" strike="noStrike">
                        <a:solidFill>
                          <a:srgbClr val="3F3F3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7975" marB="37975" marR="75925" marL="759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89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 u="none" cap="none" strike="noStrike">
                        <a:solidFill>
                          <a:srgbClr val="3F3F3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7975" marB="37975" marR="75925" marL="759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Маркетинг и продвижение </a:t>
                      </a:r>
                      <a:endParaRPr sz="1100" u="none" cap="none" strike="noStrike">
                        <a:solidFill>
                          <a:srgbClr val="3F3F3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7975" marB="37975" marR="75925" marL="759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 u="none" cap="none" strike="noStrike">
                        <a:solidFill>
                          <a:srgbClr val="3F3F3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7975" marB="37975" marR="75925" marL="759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79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 u="none" cap="none" strike="noStrike">
                        <a:solidFill>
                          <a:srgbClr val="3F3F3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7975" marB="37975" marR="75925" marL="759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Офисная техника и канцелярия</a:t>
                      </a:r>
                      <a:endParaRPr sz="1100" u="none" cap="none" strike="noStrike">
                        <a:solidFill>
                          <a:srgbClr val="3F3F3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7975" marB="37975" marR="75925" marL="759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 u="none" cap="none" strike="noStrike">
                        <a:solidFill>
                          <a:srgbClr val="3F3F3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7975" marB="37975" marR="75925" marL="759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79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 u="none" cap="none" strike="noStrike">
                        <a:solidFill>
                          <a:srgbClr val="3F3F3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7975" marB="37975" marR="75925" marL="759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F3F3F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rgbClr val="3F3F3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Интернет и техническое обслуживание</a:t>
                      </a:r>
                      <a:endParaRPr sz="1100" u="none" cap="none" strike="noStrike">
                        <a:solidFill>
                          <a:srgbClr val="3F3F3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7975" marB="37975" marR="75925" marL="75925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 u="none" cap="none" strike="noStrike">
                        <a:solidFill>
                          <a:srgbClr val="3F3F3F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7975" marB="37975" marR="75925" marL="759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65" name="Google Shape;465;p53"/>
          <p:cNvGraphicFramePr/>
          <p:nvPr/>
        </p:nvGraphicFramePr>
        <p:xfrm>
          <a:off x="2037070" y="201626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{3B31B186-FB9D-4819-AED3-E9CDDFD0542C}</a:tableStyleId>
              </a:tblPr>
              <a:tblGrid>
                <a:gridCol w="156200"/>
                <a:gridCol w="1541475"/>
                <a:gridCol w="202650"/>
              </a:tblGrid>
              <a:tr h="889400">
                <a:tc grid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4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Дополнительные источники финансирования</a:t>
                      </a:r>
                      <a:endParaRPr i="1" sz="14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4300" marB="34300" marR="68600" marL="68600" anchor="ctr">
                    <a:solidFill>
                      <a:srgbClr val="FFC000"/>
                    </a:solidFill>
                  </a:tcPr>
                </a:tc>
                <a:tc hMerge="1"/>
                <a:tc hMerge="1"/>
              </a:tr>
              <a:tr h="9190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600" marL="6860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Сотрудничество с тюменскими </a:t>
                      </a:r>
                      <a:r>
                        <a:rPr lang="ru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университетами</a:t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4300" marB="34300" marR="68600" marL="68600" anchor="ctr"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600" marL="68600">
                    <a:solidFill>
                      <a:srgbClr val="FFC000"/>
                    </a:solidFill>
                  </a:tcPr>
                </a:tc>
              </a:tr>
              <a:tr h="711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600" marL="6860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Субсидии и гранты от правительства Тюмени и Тюменской области</a:t>
                      </a:r>
                      <a:endParaRPr sz="11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34300" marB="34300" marR="68600" marL="68600" anchor="ctr"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600" marL="68600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5"/>
          <p:cNvSpPr txBox="1"/>
          <p:nvPr>
            <p:ph idx="1" type="body"/>
          </p:nvPr>
        </p:nvSpPr>
        <p:spPr>
          <a:xfrm>
            <a:off x="-108962" y="133623"/>
            <a:ext cx="5449245" cy="54318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300"/>
              <a:buNone/>
            </a:pPr>
            <a:r>
              <a:rPr lang="ru" sz="3300">
                <a:latin typeface="Century Gothic"/>
                <a:ea typeface="Century Gothic"/>
                <a:cs typeface="Century Gothic"/>
                <a:sym typeface="Century Gothic"/>
              </a:rPr>
              <a:t>ИСТОРИЯ</a:t>
            </a:r>
            <a:endParaRPr sz="3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48" name="Google Shape;148;p45"/>
          <p:cNvGrpSpPr/>
          <p:nvPr/>
        </p:nvGrpSpPr>
        <p:grpSpPr>
          <a:xfrm>
            <a:off x="-48008" y="1408619"/>
            <a:ext cx="9226564" cy="2186917"/>
            <a:chOff x="1427713" y="2852132"/>
            <a:chExt cx="10061655" cy="2617601"/>
          </a:xfrm>
        </p:grpSpPr>
        <p:grpSp>
          <p:nvGrpSpPr>
            <p:cNvPr id="149" name="Google Shape;149;p45"/>
            <p:cNvGrpSpPr/>
            <p:nvPr/>
          </p:nvGrpSpPr>
          <p:grpSpPr>
            <a:xfrm>
              <a:off x="1427713" y="2852132"/>
              <a:ext cx="9478349" cy="2617601"/>
              <a:chOff x="2895898" y="2601320"/>
              <a:chExt cx="9478349" cy="2617601"/>
            </a:xfrm>
          </p:grpSpPr>
          <p:sp>
            <p:nvSpPr>
              <p:cNvPr id="150" name="Google Shape;150;p45"/>
              <p:cNvSpPr/>
              <p:nvPr/>
            </p:nvSpPr>
            <p:spPr>
              <a:xfrm>
                <a:off x="10539544" y="3374995"/>
                <a:ext cx="1834703" cy="1834703"/>
              </a:xfrm>
              <a:prstGeom prst="blockArc">
                <a:avLst>
                  <a:gd fmla="val 12399071" name="adj1"/>
                  <a:gd fmla="val 16243311" name="adj2"/>
                  <a:gd fmla="val 6643" name="adj3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45"/>
              <p:cNvSpPr/>
              <p:nvPr/>
            </p:nvSpPr>
            <p:spPr>
              <a:xfrm rot="10800000">
                <a:off x="2895898" y="2601320"/>
                <a:ext cx="1834703" cy="1834703"/>
              </a:xfrm>
              <a:prstGeom prst="blockArc">
                <a:avLst>
                  <a:gd fmla="val 12399071" name="adj1"/>
                  <a:gd fmla="val 20021087" name="adj2"/>
                  <a:gd fmla="val 6481" name="adj3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45"/>
              <p:cNvSpPr/>
              <p:nvPr/>
            </p:nvSpPr>
            <p:spPr>
              <a:xfrm>
                <a:off x="7477560" y="3384218"/>
                <a:ext cx="1834703" cy="1834703"/>
              </a:xfrm>
              <a:prstGeom prst="blockArc">
                <a:avLst>
                  <a:gd fmla="val 12399071" name="adj1"/>
                  <a:gd fmla="val 20021087" name="adj2"/>
                  <a:gd fmla="val 6481" name="adj3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45"/>
              <p:cNvSpPr/>
              <p:nvPr/>
            </p:nvSpPr>
            <p:spPr>
              <a:xfrm>
                <a:off x="4416280" y="3384218"/>
                <a:ext cx="1834703" cy="1834703"/>
              </a:xfrm>
              <a:prstGeom prst="blockArc">
                <a:avLst>
                  <a:gd fmla="val 12399071" name="adj1"/>
                  <a:gd fmla="val 20021087" name="adj2"/>
                  <a:gd fmla="val 6481" name="adj3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45"/>
              <p:cNvSpPr/>
              <p:nvPr/>
            </p:nvSpPr>
            <p:spPr>
              <a:xfrm rot="10800000">
                <a:off x="5946920" y="2601320"/>
                <a:ext cx="1834703" cy="1834703"/>
              </a:xfrm>
              <a:prstGeom prst="blockArc">
                <a:avLst>
                  <a:gd fmla="val 12399071" name="adj1"/>
                  <a:gd fmla="val 20021087" name="adj2"/>
                  <a:gd fmla="val 6481" name="adj3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45"/>
              <p:cNvSpPr/>
              <p:nvPr/>
            </p:nvSpPr>
            <p:spPr>
              <a:xfrm rot="10800000">
                <a:off x="9008904" y="2601320"/>
                <a:ext cx="1834703" cy="1834703"/>
              </a:xfrm>
              <a:prstGeom prst="blockArc">
                <a:avLst>
                  <a:gd fmla="val 12399071" name="adj1"/>
                  <a:gd fmla="val 20021087" name="adj2"/>
                  <a:gd fmla="val 6481" name="adj3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6" name="Google Shape;156;p45"/>
            <p:cNvSpPr/>
            <p:nvPr/>
          </p:nvSpPr>
          <p:spPr>
            <a:xfrm>
              <a:off x="9988709" y="3625806"/>
              <a:ext cx="1500659" cy="11802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7" name="Google Shape;157;p45"/>
          <p:cNvSpPr/>
          <p:nvPr/>
        </p:nvSpPr>
        <p:spPr>
          <a:xfrm>
            <a:off x="3297350" y="1982017"/>
            <a:ext cx="520061" cy="52006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45"/>
          <p:cNvSpPr/>
          <p:nvPr/>
        </p:nvSpPr>
        <p:spPr>
          <a:xfrm>
            <a:off x="604178" y="1945177"/>
            <a:ext cx="520061" cy="5200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45"/>
          <p:cNvSpPr txBox="1"/>
          <p:nvPr/>
        </p:nvSpPr>
        <p:spPr>
          <a:xfrm>
            <a:off x="522933" y="1603829"/>
            <a:ext cx="682551" cy="30008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1903</a:t>
            </a:r>
            <a:endParaRPr b="1" sz="15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45"/>
          <p:cNvSpPr txBox="1"/>
          <p:nvPr/>
        </p:nvSpPr>
        <p:spPr>
          <a:xfrm>
            <a:off x="1844458" y="2870563"/>
            <a:ext cx="682551" cy="30008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1915</a:t>
            </a:r>
            <a:endParaRPr b="1" sz="15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45"/>
          <p:cNvSpPr txBox="1"/>
          <p:nvPr/>
        </p:nvSpPr>
        <p:spPr>
          <a:xfrm>
            <a:off x="3129960" y="1640668"/>
            <a:ext cx="826231" cy="30008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2000-е</a:t>
            </a:r>
            <a:endParaRPr b="1" sz="15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5"/>
          <p:cNvSpPr txBox="1"/>
          <p:nvPr/>
        </p:nvSpPr>
        <p:spPr>
          <a:xfrm>
            <a:off x="4550406" y="2870563"/>
            <a:ext cx="682551" cy="30008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  <a:endParaRPr b="1" sz="15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p45"/>
          <p:cNvPicPr preferRelativeResize="0"/>
          <p:nvPr/>
        </p:nvPicPr>
        <p:blipFill rotWithShape="1">
          <a:blip r:embed="rId3">
            <a:alphaModFix/>
          </a:blip>
          <a:srcRect b="-318" l="-674" r="1924" t="319"/>
          <a:stretch/>
        </p:blipFill>
        <p:spPr>
          <a:xfrm>
            <a:off x="5232957" y="-11791"/>
            <a:ext cx="4243985" cy="3656096"/>
          </a:xfrm>
          <a:prstGeom prst="teardrop">
            <a:avLst>
              <a:gd fmla="val 100000" name="adj"/>
            </a:avLst>
          </a:prstGeom>
          <a:noFill/>
          <a:ln>
            <a:noFill/>
          </a:ln>
        </p:spPr>
      </p:pic>
      <p:sp>
        <p:nvSpPr>
          <p:cNvPr id="164" name="Google Shape;164;p45"/>
          <p:cNvSpPr/>
          <p:nvPr/>
        </p:nvSpPr>
        <p:spPr>
          <a:xfrm>
            <a:off x="-62876" y="749909"/>
            <a:ext cx="1941544" cy="9002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Здание построено по инициативе статского советника тюменской Думы Николая Ивановича Давыдовского и определено под ночлежный дом. </a:t>
            </a:r>
            <a:endParaRPr sz="1100"/>
          </a:p>
        </p:txBody>
      </p:sp>
      <p:sp>
        <p:nvSpPr>
          <p:cNvPr id="165" name="Google Shape;165;p45"/>
          <p:cNvSpPr/>
          <p:nvPr/>
        </p:nvSpPr>
        <p:spPr>
          <a:xfrm>
            <a:off x="1034650" y="3170646"/>
            <a:ext cx="2407121" cy="103874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Начало строительства первой каменной больницы в городе рядом с ночлежным домом. Став частью больничного ансамбля, здание стало заполняться ранеными, поправляющимися после сложных операций.</a:t>
            </a:r>
            <a:endParaRPr sz="1100"/>
          </a:p>
        </p:txBody>
      </p:sp>
      <p:sp>
        <p:nvSpPr>
          <p:cNvPr id="166" name="Google Shape;166;p45"/>
          <p:cNvSpPr/>
          <p:nvPr/>
        </p:nvSpPr>
        <p:spPr>
          <a:xfrm>
            <a:off x="2238211" y="840205"/>
            <a:ext cx="257875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Здание больницы претерпело сильный пожар, с тех самых пор внутри всего ансамбля нет никакого движения: здания постепенно разрушаются.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45"/>
          <p:cNvSpPr/>
          <p:nvPr/>
        </p:nvSpPr>
        <p:spPr>
          <a:xfrm>
            <a:off x="3783865" y="3215508"/>
            <a:ext cx="2299566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Здание входит в состав объекта культурного наследия регионального значения «Больничный ансамбль из трех зданий».</a:t>
            </a:r>
            <a:endParaRPr sz="1100"/>
          </a:p>
        </p:txBody>
      </p:sp>
      <p:pic>
        <p:nvPicPr>
          <p:cNvPr id="168" name="Google Shape;168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31768" y="2061667"/>
            <a:ext cx="251222" cy="360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8597" y="2024827"/>
            <a:ext cx="251222" cy="36076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45"/>
          <p:cNvSpPr/>
          <p:nvPr/>
        </p:nvSpPr>
        <p:spPr>
          <a:xfrm>
            <a:off x="1961162" y="2315332"/>
            <a:ext cx="520061" cy="5200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95580" y="2394982"/>
            <a:ext cx="251222" cy="36076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45"/>
          <p:cNvSpPr/>
          <p:nvPr/>
        </p:nvSpPr>
        <p:spPr>
          <a:xfrm>
            <a:off x="4673618" y="2314890"/>
            <a:ext cx="520061" cy="5200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8037" y="2394540"/>
            <a:ext cx="251222" cy="36076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45"/>
          <p:cNvSpPr/>
          <p:nvPr/>
        </p:nvSpPr>
        <p:spPr>
          <a:xfrm>
            <a:off x="358674" y="4473925"/>
            <a:ext cx="87093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Площадь здания - 849 м²       Площадь территории - 1500 м²       Этажность - 2 этажа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3000" y="1267471"/>
            <a:ext cx="3994150" cy="220161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46"/>
          <p:cNvSpPr/>
          <p:nvPr/>
        </p:nvSpPr>
        <p:spPr>
          <a:xfrm>
            <a:off x="5517356" y="1371599"/>
            <a:ext cx="2870200" cy="1788506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B4871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46"/>
          <p:cNvSpPr txBox="1"/>
          <p:nvPr/>
        </p:nvSpPr>
        <p:spPr>
          <a:xfrm>
            <a:off x="5561799" y="1371588"/>
            <a:ext cx="2781300" cy="16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ЦЕЛЬ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Создание коворкинга - единого рабочего и творческого пространства для студенческого и молодёжного сообществ, обеспечивающее совершенствование образовательно-культурной среды города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2" name="Google Shape;182;p46"/>
          <p:cNvSpPr/>
          <p:nvPr/>
        </p:nvSpPr>
        <p:spPr>
          <a:xfrm>
            <a:off x="-216100" y="777600"/>
            <a:ext cx="4953000" cy="35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ПРОБЛЕМАТИКА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entury Gothic"/>
              <a:buChar char="o"/>
            </a:pPr>
            <a:r>
              <a:rPr lang="ru" sz="1200">
                <a:latin typeface="Century Gothic"/>
                <a:ea typeface="Century Gothic"/>
                <a:cs typeface="Century Gothic"/>
                <a:sym typeface="Century Gothic"/>
              </a:rPr>
              <a:t>Заброшенный объект культурно-исторического наследия площадью в 1,5 тыс. кв. м. в центре города,включающая в себя здание площадью 849 кв. м.</a:t>
            </a:r>
            <a:endParaRPr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52400" lvl="0" marL="215900" marR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urier New"/>
              <a:buNone/>
            </a:pPr>
            <a:r>
              <a:t/>
            </a:r>
            <a:endParaRPr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0" marL="215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urier New"/>
              <a:buChar char="o"/>
            </a:pPr>
            <a:r>
              <a:rPr lang="ru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Большинство зданий институтов/учебных заведений не оборудованы пространством для внеучебной деятельности и взаимодействия студентов</a:t>
            </a:r>
            <a:endParaRPr sz="1200"/>
          </a:p>
          <a:p>
            <a:pPr indent="-152400" lvl="0" marL="215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urier New"/>
              <a:buNone/>
            </a:pPr>
            <a:r>
              <a:t/>
            </a:r>
            <a:endParaRPr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0" marL="215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urier New"/>
              <a:buChar char="o"/>
            </a:pPr>
            <a:r>
              <a:rPr lang="ru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Отсутствие единого пространства для работы, взаимодействия и обсуждения идей студентов/молодежи (в то время как в Тюмени учатся около 60 тысяч студентов)</a:t>
            </a:r>
            <a:endParaRPr sz="1200"/>
          </a:p>
          <a:p>
            <a:pPr indent="-152400" lvl="0" marL="215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ourier New"/>
              <a:buNone/>
            </a:pPr>
            <a:r>
              <a:t/>
            </a:r>
            <a:endParaRPr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0" marL="215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urier New"/>
              <a:buChar char="o"/>
            </a:pPr>
            <a:r>
              <a:rPr lang="ru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Слабое взаимодействие между студентами разных дисциплин/институтов (следствие недостаточно эффективный обмен информацией, мнениями, идеями)</a:t>
            </a:r>
            <a:endParaRPr sz="1200"/>
          </a:p>
        </p:txBody>
      </p:sp>
      <p:sp>
        <p:nvSpPr>
          <p:cNvPr id="183" name="Google Shape;183;p46"/>
          <p:cNvSpPr/>
          <p:nvPr/>
        </p:nvSpPr>
        <p:spPr>
          <a:xfrm rot="5400000">
            <a:off x="324083" y="106858"/>
            <a:ext cx="4276800" cy="4929784"/>
          </a:xfrm>
          <a:custGeom>
            <a:rect b="b" l="l" r="r" t="t"/>
            <a:pathLst>
              <a:path extrusionOk="0" h="1878013" w="3456000">
                <a:moveTo>
                  <a:pt x="0" y="0"/>
                </a:moveTo>
                <a:lnTo>
                  <a:pt x="3456000" y="0"/>
                </a:lnTo>
                <a:lnTo>
                  <a:pt x="3456000" y="1878013"/>
                </a:lnTo>
                <a:lnTo>
                  <a:pt x="3371363" y="1878013"/>
                </a:lnTo>
                <a:lnTo>
                  <a:pt x="3371363" y="84637"/>
                </a:lnTo>
                <a:lnTo>
                  <a:pt x="84637" y="84637"/>
                </a:lnTo>
                <a:lnTo>
                  <a:pt x="84637" y="1878013"/>
                </a:lnTo>
                <a:lnTo>
                  <a:pt x="0" y="18780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7"/>
          <p:cNvSpPr/>
          <p:nvPr/>
        </p:nvSpPr>
        <p:spPr>
          <a:xfrm>
            <a:off x="115947" y="263769"/>
            <a:ext cx="6860749" cy="2393706"/>
          </a:xfrm>
          <a:custGeom>
            <a:rect b="b" l="l" r="r" t="t"/>
            <a:pathLst>
              <a:path extrusionOk="0" h="1878013" w="3456000">
                <a:moveTo>
                  <a:pt x="0" y="0"/>
                </a:moveTo>
                <a:lnTo>
                  <a:pt x="3456000" y="0"/>
                </a:lnTo>
                <a:lnTo>
                  <a:pt x="3456000" y="1878013"/>
                </a:lnTo>
                <a:lnTo>
                  <a:pt x="3371363" y="1878013"/>
                </a:lnTo>
                <a:lnTo>
                  <a:pt x="3371363" y="84637"/>
                </a:lnTo>
                <a:lnTo>
                  <a:pt x="84637" y="84637"/>
                </a:lnTo>
                <a:lnTo>
                  <a:pt x="84637" y="1878013"/>
                </a:lnTo>
                <a:lnTo>
                  <a:pt x="0" y="187801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47"/>
          <p:cNvPicPr preferRelativeResize="0"/>
          <p:nvPr/>
        </p:nvPicPr>
        <p:blipFill rotWithShape="1">
          <a:blip r:embed="rId3">
            <a:alphaModFix/>
          </a:blip>
          <a:srcRect b="7005" l="0" r="0" t="7232"/>
          <a:stretch/>
        </p:blipFill>
        <p:spPr>
          <a:xfrm>
            <a:off x="389533" y="474784"/>
            <a:ext cx="6331912" cy="378508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47"/>
          <p:cNvSpPr/>
          <p:nvPr/>
        </p:nvSpPr>
        <p:spPr>
          <a:xfrm rot="10800000">
            <a:off x="121484" y="2657475"/>
            <a:ext cx="6860749" cy="1809071"/>
          </a:xfrm>
          <a:custGeom>
            <a:rect b="b" l="l" r="r" t="t"/>
            <a:pathLst>
              <a:path extrusionOk="0" h="1878013" w="3456000">
                <a:moveTo>
                  <a:pt x="0" y="0"/>
                </a:moveTo>
                <a:lnTo>
                  <a:pt x="3456000" y="0"/>
                </a:lnTo>
                <a:lnTo>
                  <a:pt x="3456000" y="1878013"/>
                </a:lnTo>
                <a:lnTo>
                  <a:pt x="3371363" y="1878013"/>
                </a:lnTo>
                <a:lnTo>
                  <a:pt x="3371363" y="84637"/>
                </a:lnTo>
                <a:lnTo>
                  <a:pt x="84637" y="84637"/>
                </a:lnTo>
                <a:lnTo>
                  <a:pt x="84637" y="1878013"/>
                </a:lnTo>
                <a:lnTo>
                  <a:pt x="0" y="18780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47"/>
          <p:cNvSpPr/>
          <p:nvPr/>
        </p:nvSpPr>
        <p:spPr>
          <a:xfrm>
            <a:off x="7631317" y="554107"/>
            <a:ext cx="1402595" cy="13157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10-30 мин</a:t>
            </a:r>
            <a:endParaRPr sz="1100"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5-15 мин</a:t>
            </a:r>
            <a:endParaRPr sz="1100"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10-15 мин</a:t>
            </a:r>
            <a:endParaRPr sz="1100"/>
          </a:p>
        </p:txBody>
      </p:sp>
      <p:pic>
        <p:nvPicPr>
          <p:cNvPr id="192" name="Google Shape;192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0695" y="1019703"/>
            <a:ext cx="384552" cy="384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29169" y="1459951"/>
            <a:ext cx="347605" cy="347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44746" y="554107"/>
            <a:ext cx="516450" cy="51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4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2609" y="4558732"/>
            <a:ext cx="928143" cy="39436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47"/>
          <p:cNvSpPr txBox="1"/>
          <p:nvPr/>
        </p:nvSpPr>
        <p:spPr>
          <a:xfrm>
            <a:off x="967628" y="4674516"/>
            <a:ext cx="3650456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Тюменский государственный университет</a:t>
            </a:r>
            <a:endParaRPr sz="1100"/>
          </a:p>
        </p:txBody>
      </p:sp>
      <p:pic>
        <p:nvPicPr>
          <p:cNvPr id="197" name="Google Shape;197;p47"/>
          <p:cNvPicPr preferRelativeResize="0"/>
          <p:nvPr/>
        </p:nvPicPr>
        <p:blipFill rotWithShape="1">
          <a:blip r:embed="rId8">
            <a:alphaModFix/>
          </a:blip>
          <a:srcRect b="0" l="19313" r="16487" t="0"/>
          <a:stretch/>
        </p:blipFill>
        <p:spPr>
          <a:xfrm>
            <a:off x="3899322" y="4528684"/>
            <a:ext cx="335446" cy="522496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7"/>
          <p:cNvSpPr txBox="1"/>
          <p:nvPr/>
        </p:nvSpPr>
        <p:spPr>
          <a:xfrm>
            <a:off x="4145317" y="4674516"/>
            <a:ext cx="3650456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Тюменский индустриальный университет</a:t>
            </a:r>
            <a:endParaRPr sz="1100"/>
          </a:p>
        </p:txBody>
      </p:sp>
      <p:sp>
        <p:nvSpPr>
          <p:cNvPr id="199" name="Google Shape;199;p47"/>
          <p:cNvSpPr txBox="1"/>
          <p:nvPr/>
        </p:nvSpPr>
        <p:spPr>
          <a:xfrm>
            <a:off x="7028000" y="95225"/>
            <a:ext cx="2033700" cy="25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ВРЕМЯ НА ДОРОГУ ОТ ИНСТИТУТОВ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ЛОКАЦИЯ –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ЦЕНТР ГОРОДА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(УЛ. ДАУДЕЛЬНАЯ 1)</a:t>
            </a:r>
            <a:endParaRPr sz="1100"/>
          </a:p>
        </p:txBody>
      </p:sp>
      <p:sp>
        <p:nvSpPr>
          <p:cNvPr id="200" name="Google Shape;200;p47"/>
          <p:cNvSpPr txBox="1"/>
          <p:nvPr/>
        </p:nvSpPr>
        <p:spPr>
          <a:xfrm>
            <a:off x="6950150" y="2761525"/>
            <a:ext cx="2189400" cy="18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entury Gothic"/>
                <a:ea typeface="Century Gothic"/>
                <a:cs typeface="Century Gothic"/>
                <a:sym typeface="Century Gothic"/>
              </a:rPr>
              <a:t>Доступность коворкинга для студентов </a:t>
            </a:r>
            <a:r>
              <a:rPr lang="ru">
                <a:latin typeface="Century Gothic"/>
                <a:ea typeface="Century Gothic"/>
                <a:cs typeface="Century Gothic"/>
                <a:sym typeface="Century Gothic"/>
              </a:rPr>
              <a:t>обеспечивает</a:t>
            </a:r>
            <a:r>
              <a:rPr lang="ru">
                <a:latin typeface="Century Gothic"/>
                <a:ea typeface="Century Gothic"/>
                <a:cs typeface="Century Gothic"/>
                <a:sym typeface="Century Gothic"/>
              </a:rPr>
              <a:t> его востребованность и выполнение заложенного функционала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8"/>
          <p:cNvSpPr txBox="1"/>
          <p:nvPr>
            <p:ph idx="1" type="body"/>
          </p:nvPr>
        </p:nvSpPr>
        <p:spPr>
          <a:xfrm>
            <a:off x="227737" y="164147"/>
            <a:ext cx="8679898" cy="54318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</a:pPr>
            <a:r>
              <a:rPr lang="ru" sz="2400">
                <a:latin typeface="Century Gothic"/>
                <a:ea typeface="Century Gothic"/>
                <a:cs typeface="Century Gothic"/>
                <a:sym typeface="Century Gothic"/>
              </a:rPr>
              <a:t>Студенческие коворкинги Тюмени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6" name="Google Shape;206;p48"/>
          <p:cNvGrpSpPr/>
          <p:nvPr/>
        </p:nvGrpSpPr>
        <p:grpSpPr>
          <a:xfrm flipH="1">
            <a:off x="56868" y="1096748"/>
            <a:ext cx="4921231" cy="3015348"/>
            <a:chOff x="6682151" y="1790749"/>
            <a:chExt cx="5354279" cy="3558293"/>
          </a:xfrm>
        </p:grpSpPr>
        <p:cxnSp>
          <p:nvCxnSpPr>
            <p:cNvPr id="207" name="Google Shape;207;p48"/>
            <p:cNvCxnSpPr/>
            <p:nvPr/>
          </p:nvCxnSpPr>
          <p:spPr>
            <a:xfrm>
              <a:off x="7411543" y="3141666"/>
              <a:ext cx="1080000" cy="4200"/>
            </a:xfrm>
            <a:prstGeom prst="straightConnector1">
              <a:avLst/>
            </a:prstGeom>
            <a:noFill/>
            <a:ln cap="flat" cmpd="sng" w="38100">
              <a:solidFill>
                <a:schemeClr val="accent2"/>
              </a:solidFill>
              <a:prstDash val="dot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208" name="Google Shape;208;p48"/>
            <p:cNvCxnSpPr/>
            <p:nvPr/>
          </p:nvCxnSpPr>
          <p:spPr>
            <a:xfrm>
              <a:off x="7608263" y="4141338"/>
              <a:ext cx="1080000" cy="0"/>
            </a:xfrm>
            <a:prstGeom prst="straightConnector1">
              <a:avLst/>
            </a:prstGeom>
            <a:noFill/>
            <a:ln cap="flat" cmpd="sng" w="38100">
              <a:solidFill>
                <a:schemeClr val="accent3"/>
              </a:solidFill>
              <a:prstDash val="dot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209" name="Google Shape;209;p48"/>
            <p:cNvCxnSpPr/>
            <p:nvPr/>
          </p:nvCxnSpPr>
          <p:spPr>
            <a:xfrm>
              <a:off x="7372198" y="4956322"/>
              <a:ext cx="1080000" cy="0"/>
            </a:xfrm>
            <a:prstGeom prst="straightConnector1">
              <a:avLst/>
            </a:prstGeom>
            <a:noFill/>
            <a:ln cap="flat" cmpd="sng" w="38100">
              <a:solidFill>
                <a:schemeClr val="accent4"/>
              </a:solidFill>
              <a:prstDash val="dot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210" name="Google Shape;210;p48"/>
            <p:cNvCxnSpPr/>
            <p:nvPr/>
          </p:nvCxnSpPr>
          <p:spPr>
            <a:xfrm>
              <a:off x="6682151" y="2016261"/>
              <a:ext cx="1080000" cy="0"/>
            </a:xfrm>
            <a:prstGeom prst="straightConnector1">
              <a:avLst/>
            </a:prstGeom>
            <a:noFill/>
            <a:ln cap="flat" cmpd="sng" w="38100">
              <a:solidFill>
                <a:schemeClr val="accent1"/>
              </a:solidFill>
              <a:prstDash val="dot"/>
              <a:miter lim="800000"/>
              <a:headEnd len="sm" w="sm" type="none"/>
              <a:tailEnd len="med" w="med" type="triangle"/>
            </a:ln>
          </p:spPr>
        </p:cxnSp>
        <p:sp>
          <p:nvSpPr>
            <p:cNvPr id="211" name="Google Shape;211;p48"/>
            <p:cNvSpPr txBox="1"/>
            <p:nvPr/>
          </p:nvSpPr>
          <p:spPr>
            <a:xfrm>
              <a:off x="7916806" y="1790749"/>
              <a:ext cx="41196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900"/>
                <a:buFont typeface="Arial"/>
                <a:buNone/>
              </a:pPr>
              <a:r>
                <a:rPr lang="ru" sz="1000">
                  <a:solidFill>
                    <a:srgbClr val="59595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В Тюмени </a:t>
              </a:r>
              <a:r>
                <a:rPr lang="ru" sz="1000" u="sng">
                  <a:solidFill>
                    <a:srgbClr val="59595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более 60 тысяч</a:t>
              </a:r>
              <a:r>
                <a:rPr lang="ru" sz="1000">
                  <a:solidFill>
                    <a:srgbClr val="59595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студентов и </a:t>
              </a:r>
              <a:r>
                <a:rPr lang="ru" sz="1000" u="sng">
                  <a:solidFill>
                    <a:srgbClr val="59595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несколько десятков</a:t>
              </a:r>
              <a:r>
                <a:rPr lang="ru" sz="1000">
                  <a:solidFill>
                    <a:srgbClr val="59595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учебных корпусов, но только в некоторых из них существуют коворкинги для студентов;</a:t>
              </a:r>
              <a:endParaRPr sz="10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2" name="Google Shape;212;p48"/>
            <p:cNvSpPr txBox="1"/>
            <p:nvPr/>
          </p:nvSpPr>
          <p:spPr>
            <a:xfrm>
              <a:off x="8688273" y="2901148"/>
              <a:ext cx="30687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900"/>
                <a:buFont typeface="Arial"/>
                <a:buNone/>
              </a:pPr>
              <a:r>
                <a:rPr lang="ru" sz="1000">
                  <a:solidFill>
                    <a:srgbClr val="59595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Существующие коворкинги не способны вместить всех студентов даже одного корпуса;</a:t>
              </a:r>
              <a:endParaRPr sz="120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3" name="Google Shape;213;p48"/>
            <p:cNvSpPr txBox="1"/>
            <p:nvPr/>
          </p:nvSpPr>
          <p:spPr>
            <a:xfrm>
              <a:off x="8795377" y="3883196"/>
              <a:ext cx="2961600" cy="51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900"/>
                <a:buFont typeface="Arial"/>
                <a:buNone/>
              </a:pPr>
              <a:r>
                <a:rPr lang="ru" sz="1000">
                  <a:solidFill>
                    <a:srgbClr val="59595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Доступ к коворкингам имеют только студенты, которые обучаются в данном корпусе;</a:t>
              </a:r>
              <a:endParaRPr sz="120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4" name="Google Shape;214;p48"/>
            <p:cNvSpPr txBox="1"/>
            <p:nvPr/>
          </p:nvSpPr>
          <p:spPr>
            <a:xfrm>
              <a:off x="8408830" y="4597543"/>
              <a:ext cx="3627600" cy="75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900"/>
                <a:buFont typeface="Arial"/>
                <a:buNone/>
              </a:pPr>
              <a:r>
                <a:rPr lang="ru" sz="1000">
                  <a:solidFill>
                    <a:srgbClr val="59595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Студенты творческих профессий (дизайн, </a:t>
              </a:r>
              <a:endParaRPr sz="1200"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ctr">
                <a:spcBef>
                  <a:spcPts val="200"/>
                </a:spcBef>
                <a:spcAft>
                  <a:spcPts val="0"/>
                </a:spcAft>
                <a:buClr>
                  <a:srgbClr val="595959"/>
                </a:buClr>
                <a:buSzPts val="900"/>
                <a:buFont typeface="Arial"/>
                <a:buNone/>
              </a:pPr>
              <a:r>
                <a:rPr lang="ru" sz="1000">
                  <a:solidFill>
                    <a:srgbClr val="59595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режиссура, архитектура) часто выполняют массивные </a:t>
              </a:r>
              <a:endParaRPr sz="1200"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ctr">
                <a:spcBef>
                  <a:spcPts val="200"/>
                </a:spcBef>
                <a:spcAft>
                  <a:spcPts val="0"/>
                </a:spcAft>
                <a:buClr>
                  <a:srgbClr val="595959"/>
                </a:buClr>
                <a:buSzPts val="900"/>
                <a:buFont typeface="Arial"/>
                <a:buNone/>
              </a:pPr>
              <a:r>
                <a:rPr lang="ru" sz="1000">
                  <a:solidFill>
                    <a:srgbClr val="59595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домашние задания и групповые проекты, в то время как в их университетах отсутствуют коворкинги;</a:t>
              </a:r>
              <a:endParaRPr sz="1200"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15" name="Google Shape;215;p48"/>
          <p:cNvSpPr txBox="1"/>
          <p:nvPr/>
        </p:nvSpPr>
        <p:spPr>
          <a:xfrm>
            <a:off x="7139460" y="1335383"/>
            <a:ext cx="788918" cy="1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27 000 студентов (2016)</a:t>
            </a:r>
            <a:endParaRPr sz="1100"/>
          </a:p>
        </p:txBody>
      </p:sp>
      <p:sp>
        <p:nvSpPr>
          <p:cNvPr id="216" name="Google Shape;216;p48"/>
          <p:cNvSpPr/>
          <p:nvPr/>
        </p:nvSpPr>
        <p:spPr>
          <a:xfrm>
            <a:off x="57150" y="4637154"/>
            <a:ext cx="8396080" cy="11849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Количество студентов Тюмени: https://vuz.edunetwork.ru/72/52/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Количество студентов ТюмГУ: https://www.utmn.ru/en/about/about-tyumen-state-university/</a:t>
            </a:r>
            <a:r>
              <a:rPr lang="ru" sz="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  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b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48"/>
          <p:cNvSpPr/>
          <p:nvPr/>
        </p:nvSpPr>
        <p:spPr>
          <a:xfrm>
            <a:off x="4405333" y="2781061"/>
            <a:ext cx="2263500" cy="7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Школа перспективных исследований (SAS), ТюмГУ. Существующий коворкинг.</a:t>
            </a:r>
            <a:endParaRPr sz="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br>
              <a:rPr lang="ru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ru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48"/>
          <p:cNvSpPr/>
          <p:nvPr/>
        </p:nvSpPr>
        <p:spPr>
          <a:xfrm>
            <a:off x="6709548" y="3578436"/>
            <a:ext cx="1985400" cy="7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Институт социо-гуманитарных наук, ТюмГУ. Коворкинг на стадии создания.</a:t>
            </a:r>
            <a:endParaRPr sz="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br>
              <a:rPr lang="ru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ru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48"/>
          <p:cNvSpPr/>
          <p:nvPr/>
        </p:nvSpPr>
        <p:spPr>
          <a:xfrm>
            <a:off x="4353615" y="4751250"/>
            <a:ext cx="2574300" cy="7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Тюменский государственный институт культуры (ТГИК). Коворкинг отсутствует.</a:t>
            </a:r>
            <a:endParaRPr sz="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br>
              <a:rPr lang="ru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ru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48"/>
          <p:cNvSpPr/>
          <p:nvPr/>
        </p:nvSpPr>
        <p:spPr>
          <a:xfrm>
            <a:off x="7139450" y="1667475"/>
            <a:ext cx="17121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Количество студентов Тюмени</a:t>
            </a:r>
            <a:endParaRPr sz="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br>
              <a:rPr lang="ru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ru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p48"/>
          <p:cNvPicPr preferRelativeResize="0"/>
          <p:nvPr/>
        </p:nvPicPr>
        <p:blipFill rotWithShape="1">
          <a:blip r:embed="rId5">
            <a:alphaModFix/>
          </a:blip>
          <a:srcRect b="10801" l="12642" r="17432" t="21690"/>
          <a:stretch/>
        </p:blipFill>
        <p:spPr>
          <a:xfrm>
            <a:off x="4488663" y="1473875"/>
            <a:ext cx="2096826" cy="128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8"/>
          <p:cNvPicPr preferRelativeResize="0"/>
          <p:nvPr/>
        </p:nvPicPr>
        <p:blipFill rotWithShape="1">
          <a:blip r:embed="rId6">
            <a:alphaModFix/>
          </a:blip>
          <a:srcRect b="0" l="17817" r="0" t="0"/>
          <a:stretch/>
        </p:blipFill>
        <p:spPr>
          <a:xfrm>
            <a:off x="6522605" y="2101925"/>
            <a:ext cx="2137544" cy="145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3259001"/>
            <a:ext cx="2137550" cy="149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17900" y="771575"/>
            <a:ext cx="2385076" cy="89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9"/>
          <p:cNvSpPr txBox="1"/>
          <p:nvPr>
            <p:ph idx="1" type="body"/>
          </p:nvPr>
        </p:nvSpPr>
        <p:spPr>
          <a:xfrm>
            <a:off x="231414" y="176014"/>
            <a:ext cx="8679898" cy="54318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</a:pPr>
            <a:r>
              <a:rPr lang="ru" sz="2400">
                <a:latin typeface="Century Gothic"/>
                <a:ea typeface="Century Gothic"/>
                <a:cs typeface="Century Gothic"/>
                <a:sym typeface="Century Gothic"/>
              </a:rPr>
              <a:t>Коворкинг как «третье место»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0" name="Google Shape;230;p49"/>
          <p:cNvSpPr/>
          <p:nvPr/>
        </p:nvSpPr>
        <p:spPr>
          <a:xfrm rot="10800000">
            <a:off x="600866" y="1825412"/>
            <a:ext cx="2849116" cy="580288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4445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9"/>
          <p:cNvSpPr/>
          <p:nvPr/>
        </p:nvSpPr>
        <p:spPr>
          <a:xfrm>
            <a:off x="5679375" y="1775501"/>
            <a:ext cx="3166500" cy="8310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4445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49"/>
          <p:cNvSpPr/>
          <p:nvPr/>
        </p:nvSpPr>
        <p:spPr>
          <a:xfrm rot="10800000">
            <a:off x="74550" y="2485422"/>
            <a:ext cx="3147333" cy="910968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4445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49"/>
          <p:cNvSpPr/>
          <p:nvPr/>
        </p:nvSpPr>
        <p:spPr>
          <a:xfrm flipH="1">
            <a:off x="478783" y="3471155"/>
            <a:ext cx="2934627" cy="7739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444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49"/>
          <p:cNvSpPr/>
          <p:nvPr/>
        </p:nvSpPr>
        <p:spPr>
          <a:xfrm>
            <a:off x="5910975" y="2686626"/>
            <a:ext cx="3000300" cy="8310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444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9"/>
          <p:cNvSpPr/>
          <p:nvPr/>
        </p:nvSpPr>
        <p:spPr>
          <a:xfrm>
            <a:off x="5798500" y="3634425"/>
            <a:ext cx="2934600" cy="7278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444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6" name="Google Shape;236;p49"/>
          <p:cNvGrpSpPr/>
          <p:nvPr/>
        </p:nvGrpSpPr>
        <p:grpSpPr>
          <a:xfrm rot="-5400000">
            <a:off x="4134382" y="1905784"/>
            <a:ext cx="889943" cy="773862"/>
            <a:chOff x="3263140" y="2102860"/>
            <a:chExt cx="2342198" cy="2036694"/>
          </a:xfrm>
        </p:grpSpPr>
        <p:sp>
          <p:nvSpPr>
            <p:cNvPr id="237" name="Google Shape;237;p49"/>
            <p:cNvSpPr/>
            <p:nvPr/>
          </p:nvSpPr>
          <p:spPr>
            <a:xfrm rot="-2700000">
              <a:off x="3866911" y="2401127"/>
              <a:ext cx="1440160" cy="1440160"/>
            </a:xfrm>
            <a:prstGeom prst="roundRect">
              <a:avLst>
                <a:gd fmla="val 10715" name="adj"/>
              </a:avLst>
            </a:prstGeom>
            <a:solidFill>
              <a:schemeClr val="lt1"/>
            </a:solidFill>
            <a:ln cap="flat" cmpd="sng" w="44450">
              <a:solidFill>
                <a:schemeClr val="accent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49"/>
            <p:cNvSpPr/>
            <p:nvPr/>
          </p:nvSpPr>
          <p:spPr>
            <a:xfrm rot="-2700000">
              <a:off x="3352620" y="2905183"/>
              <a:ext cx="432049" cy="4320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9" name="Google Shape;239;p49"/>
          <p:cNvGrpSpPr/>
          <p:nvPr/>
        </p:nvGrpSpPr>
        <p:grpSpPr>
          <a:xfrm rot="-1800000">
            <a:off x="4661089" y="2235766"/>
            <a:ext cx="889942" cy="773863"/>
            <a:chOff x="3263141" y="2102860"/>
            <a:chExt cx="2342197" cy="2036694"/>
          </a:xfrm>
        </p:grpSpPr>
        <p:sp>
          <p:nvSpPr>
            <p:cNvPr id="240" name="Google Shape;240;p49"/>
            <p:cNvSpPr/>
            <p:nvPr/>
          </p:nvSpPr>
          <p:spPr>
            <a:xfrm rot="-2700000">
              <a:off x="3866911" y="2401127"/>
              <a:ext cx="1440160" cy="1440160"/>
            </a:xfrm>
            <a:prstGeom prst="roundRect">
              <a:avLst>
                <a:gd fmla="val 10715" name="adj"/>
              </a:avLst>
            </a:prstGeom>
            <a:solidFill>
              <a:schemeClr val="lt1"/>
            </a:solidFill>
            <a:ln cap="flat" cmpd="sng" w="44450">
              <a:solidFill>
                <a:schemeClr val="accent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49"/>
            <p:cNvSpPr/>
            <p:nvPr/>
          </p:nvSpPr>
          <p:spPr>
            <a:xfrm rot="-2700000">
              <a:off x="3352621" y="2905182"/>
              <a:ext cx="432049" cy="4320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2" name="Google Shape;242;p49"/>
          <p:cNvGrpSpPr/>
          <p:nvPr/>
        </p:nvGrpSpPr>
        <p:grpSpPr>
          <a:xfrm rot="-9000000">
            <a:off x="3612731" y="2235894"/>
            <a:ext cx="889942" cy="773863"/>
            <a:chOff x="3263142" y="2102855"/>
            <a:chExt cx="2342201" cy="2036694"/>
          </a:xfrm>
        </p:grpSpPr>
        <p:sp>
          <p:nvSpPr>
            <p:cNvPr id="243" name="Google Shape;243;p49"/>
            <p:cNvSpPr/>
            <p:nvPr/>
          </p:nvSpPr>
          <p:spPr>
            <a:xfrm rot="-2700000">
              <a:off x="3866916" y="2401122"/>
              <a:ext cx="1440160" cy="1440160"/>
            </a:xfrm>
            <a:prstGeom prst="roundRect">
              <a:avLst>
                <a:gd fmla="val 10715" name="adj"/>
              </a:avLst>
            </a:prstGeom>
            <a:solidFill>
              <a:schemeClr val="lt1"/>
            </a:solidFill>
            <a:ln cap="flat" cmpd="sng" w="44450">
              <a:solidFill>
                <a:schemeClr val="accent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49"/>
            <p:cNvSpPr/>
            <p:nvPr/>
          </p:nvSpPr>
          <p:spPr>
            <a:xfrm rot="-2700000">
              <a:off x="3352622" y="2905184"/>
              <a:ext cx="432049" cy="4320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5" name="Google Shape;245;p49"/>
          <p:cNvSpPr/>
          <p:nvPr/>
        </p:nvSpPr>
        <p:spPr>
          <a:xfrm>
            <a:off x="3342223" y="1706201"/>
            <a:ext cx="2456268" cy="2456268"/>
          </a:xfrm>
          <a:prstGeom prst="blockArc">
            <a:avLst>
              <a:gd fmla="val 11470999" name="adj1"/>
              <a:gd fmla="val 20797308" name="adj2"/>
              <a:gd fmla="val 5068" name="adj3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49"/>
          <p:cNvSpPr/>
          <p:nvPr/>
        </p:nvSpPr>
        <p:spPr>
          <a:xfrm rot="10800000">
            <a:off x="3342223" y="1706201"/>
            <a:ext cx="2456268" cy="2456268"/>
          </a:xfrm>
          <a:prstGeom prst="blockArc">
            <a:avLst>
              <a:gd fmla="val 11470999" name="adj1"/>
              <a:gd fmla="val 20797308" name="adj2"/>
              <a:gd fmla="val 5068" name="adj3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7" name="Google Shape;247;p49"/>
          <p:cNvGrpSpPr/>
          <p:nvPr/>
        </p:nvGrpSpPr>
        <p:grpSpPr>
          <a:xfrm rot="5400000">
            <a:off x="4093373" y="3167543"/>
            <a:ext cx="957253" cy="773862"/>
            <a:chOff x="3263140" y="2124975"/>
            <a:chExt cx="2519348" cy="2036694"/>
          </a:xfrm>
        </p:grpSpPr>
        <p:sp>
          <p:nvSpPr>
            <p:cNvPr id="248" name="Google Shape;248;p49"/>
            <p:cNvSpPr/>
            <p:nvPr/>
          </p:nvSpPr>
          <p:spPr>
            <a:xfrm rot="-2700000">
              <a:off x="4044061" y="2423242"/>
              <a:ext cx="1440160" cy="1440160"/>
            </a:xfrm>
            <a:prstGeom prst="roundRect">
              <a:avLst>
                <a:gd fmla="val 10715" name="adj"/>
              </a:avLst>
            </a:prstGeom>
            <a:solidFill>
              <a:schemeClr val="lt1"/>
            </a:solidFill>
            <a:ln cap="flat" cmpd="sng" w="444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49"/>
            <p:cNvSpPr/>
            <p:nvPr/>
          </p:nvSpPr>
          <p:spPr>
            <a:xfrm rot="-2700000">
              <a:off x="3352620" y="2905183"/>
              <a:ext cx="432049" cy="4320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0" name="Google Shape;250;p49"/>
          <p:cNvGrpSpPr/>
          <p:nvPr/>
        </p:nvGrpSpPr>
        <p:grpSpPr>
          <a:xfrm rot="9000000">
            <a:off x="3605991" y="2862887"/>
            <a:ext cx="889942" cy="773863"/>
            <a:chOff x="3263141" y="2102860"/>
            <a:chExt cx="2342197" cy="2036694"/>
          </a:xfrm>
        </p:grpSpPr>
        <p:sp>
          <p:nvSpPr>
            <p:cNvPr id="251" name="Google Shape;251;p49"/>
            <p:cNvSpPr/>
            <p:nvPr/>
          </p:nvSpPr>
          <p:spPr>
            <a:xfrm rot="-2700000">
              <a:off x="3866911" y="2401127"/>
              <a:ext cx="1440160" cy="1440160"/>
            </a:xfrm>
            <a:prstGeom prst="roundRect">
              <a:avLst>
                <a:gd fmla="val 10715" name="adj"/>
              </a:avLst>
            </a:prstGeom>
            <a:solidFill>
              <a:schemeClr val="lt1"/>
            </a:solidFill>
            <a:ln cap="flat" cmpd="sng" w="444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49"/>
            <p:cNvSpPr/>
            <p:nvPr/>
          </p:nvSpPr>
          <p:spPr>
            <a:xfrm rot="-2700000">
              <a:off x="3352621" y="2905182"/>
              <a:ext cx="432049" cy="4320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3" name="Google Shape;253;p49"/>
          <p:cNvGrpSpPr/>
          <p:nvPr/>
        </p:nvGrpSpPr>
        <p:grpSpPr>
          <a:xfrm rot="1800000">
            <a:off x="4653946" y="2862888"/>
            <a:ext cx="889943" cy="773863"/>
            <a:chOff x="3263141" y="2102855"/>
            <a:chExt cx="2342202" cy="2036694"/>
          </a:xfrm>
        </p:grpSpPr>
        <p:sp>
          <p:nvSpPr>
            <p:cNvPr id="254" name="Google Shape;254;p49"/>
            <p:cNvSpPr/>
            <p:nvPr/>
          </p:nvSpPr>
          <p:spPr>
            <a:xfrm rot="-2700000">
              <a:off x="3866916" y="2401122"/>
              <a:ext cx="1440160" cy="1440160"/>
            </a:xfrm>
            <a:prstGeom prst="roundRect">
              <a:avLst>
                <a:gd fmla="val 10715" name="adj"/>
              </a:avLst>
            </a:prstGeom>
            <a:solidFill>
              <a:schemeClr val="lt1"/>
            </a:solidFill>
            <a:ln cap="flat" cmpd="sng" w="444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49"/>
            <p:cNvSpPr/>
            <p:nvPr/>
          </p:nvSpPr>
          <p:spPr>
            <a:xfrm rot="-2700000">
              <a:off x="3352621" y="2905182"/>
              <a:ext cx="432049" cy="4320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6" name="Google Shape;256;p49"/>
          <p:cNvSpPr txBox="1"/>
          <p:nvPr/>
        </p:nvSpPr>
        <p:spPr>
          <a:xfrm>
            <a:off x="633782" y="1864582"/>
            <a:ext cx="28458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Коворкинг способствует </a:t>
            </a:r>
            <a:r>
              <a:rPr i="1" lang="ru" sz="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развитию креативного кластера по инициативе студентов</a:t>
            </a:r>
            <a:r>
              <a:rPr lang="ru" sz="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а не по государственной команде “сверху”, которая редко обеспечивает успешность.*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7" name="Google Shape;257;p49"/>
          <p:cNvSpPr txBox="1"/>
          <p:nvPr/>
        </p:nvSpPr>
        <p:spPr>
          <a:xfrm>
            <a:off x="5765941" y="1805864"/>
            <a:ext cx="2993400" cy="7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Коворкинг </a:t>
            </a:r>
            <a:r>
              <a:rPr i="1" lang="ru" sz="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приучает студентов к профессиональной среде</a:t>
            </a:r>
            <a:r>
              <a:rPr lang="ru" sz="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и предоставляет возможность узнать информацию о различных карьерных путях и областях дисциплин, получать ценные профессиональные советы и знания, объединяться для работы над проектом или стартапом. 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8" name="Google Shape;258;p49"/>
          <p:cNvSpPr txBox="1"/>
          <p:nvPr/>
        </p:nvSpPr>
        <p:spPr>
          <a:xfrm>
            <a:off x="221840" y="2540972"/>
            <a:ext cx="28335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Коворкинги отличаются </a:t>
            </a:r>
            <a:r>
              <a:rPr i="1" lang="ru" sz="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безопасностью</a:t>
            </a:r>
            <a:r>
              <a:rPr lang="ru" sz="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и </a:t>
            </a:r>
            <a:r>
              <a:rPr i="1" lang="ru" sz="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гибкостью графика</a:t>
            </a:r>
            <a:r>
              <a:rPr lang="ru" sz="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что часто недоступно в кафе и других третьих местах. Здесь студенты могут оставить свои личные вещи в отделах хранения и, сделав перерыв, вернуться к работе, проводя в коворкинге сколько угодно времени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9" name="Google Shape;259;p49"/>
          <p:cNvSpPr txBox="1"/>
          <p:nvPr/>
        </p:nvSpPr>
        <p:spPr>
          <a:xfrm>
            <a:off x="6085324" y="2689454"/>
            <a:ext cx="2557175" cy="70403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Студенты могут </a:t>
            </a:r>
            <a:r>
              <a:rPr i="1" lang="ru" sz="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расширять свой круг общения</a:t>
            </a:r>
            <a:r>
              <a:rPr lang="ru" sz="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заводить новых единомышленников и друзей. «Тусовка с инетересными людьми, лекции и семинары на актуальные темы мотивируют к развитию себя и своего города.»*** 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0" name="Google Shape;260;p49"/>
          <p:cNvSpPr txBox="1"/>
          <p:nvPr/>
        </p:nvSpPr>
        <p:spPr>
          <a:xfrm>
            <a:off x="5931408" y="3646314"/>
            <a:ext cx="26625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Конференц-залы, доски и маркеры, которыми оснащен коворкинг удовлетворяют потребность студентов в проведении собраний команд, презентациях или даже совместных занятиях. 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1" name="Google Shape;261;p49"/>
          <p:cNvSpPr/>
          <p:nvPr/>
        </p:nvSpPr>
        <p:spPr>
          <a:xfrm flipH="1">
            <a:off x="3861269" y="2459550"/>
            <a:ext cx="268254" cy="268254"/>
          </a:xfrm>
          <a:custGeom>
            <a:rect b="b" l="l" r="r" t="t"/>
            <a:pathLst>
              <a:path extrusionOk="0" h="3227814" w="3242753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49"/>
          <p:cNvSpPr/>
          <p:nvPr/>
        </p:nvSpPr>
        <p:spPr>
          <a:xfrm>
            <a:off x="5036416" y="2475747"/>
            <a:ext cx="237907" cy="237211"/>
          </a:xfrm>
          <a:custGeom>
            <a:rect b="b" l="l" r="r" t="t"/>
            <a:pathLst>
              <a:path extrusionOk="0" h="3230531" w="3240000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49"/>
          <p:cNvSpPr/>
          <p:nvPr/>
        </p:nvSpPr>
        <p:spPr>
          <a:xfrm>
            <a:off x="3895946" y="3152573"/>
            <a:ext cx="190620" cy="252264"/>
          </a:xfrm>
          <a:custGeom>
            <a:rect b="b" l="l" r="r" t="t"/>
            <a:pathLst>
              <a:path extrusionOk="0" h="3240000" w="2448272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49"/>
          <p:cNvSpPr/>
          <p:nvPr/>
        </p:nvSpPr>
        <p:spPr>
          <a:xfrm>
            <a:off x="4434293" y="3511874"/>
            <a:ext cx="259499" cy="263829"/>
          </a:xfrm>
          <a:custGeom>
            <a:rect b="b" l="l" r="r" t="t"/>
            <a:pathLst>
              <a:path extrusionOk="0" h="3060919" w="3186824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49"/>
          <p:cNvSpPr/>
          <p:nvPr/>
        </p:nvSpPr>
        <p:spPr>
          <a:xfrm rot="2700000">
            <a:off x="4482362" y="2055896"/>
            <a:ext cx="199440" cy="357559"/>
          </a:xfrm>
          <a:custGeom>
            <a:rect b="b" l="l" r="r" t="t"/>
            <a:pathLst>
              <a:path extrusionOk="0" h="4001999" w="2232248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9"/>
          <p:cNvSpPr/>
          <p:nvPr/>
        </p:nvSpPr>
        <p:spPr>
          <a:xfrm flipH="1">
            <a:off x="4986935" y="3182116"/>
            <a:ext cx="293762" cy="242335"/>
          </a:xfrm>
          <a:custGeom>
            <a:rect b="b" l="l" r="r" t="t"/>
            <a:pathLst>
              <a:path extrusionOk="0" h="2654282" w="3217557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49"/>
          <p:cNvSpPr/>
          <p:nvPr/>
        </p:nvSpPr>
        <p:spPr>
          <a:xfrm>
            <a:off x="137040" y="898675"/>
            <a:ext cx="3978662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Коворкинг</a:t>
            </a:r>
            <a:r>
              <a:rPr lang="ru" sz="1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— это сложный операционный бизнес, не всегда оправданный с коммерческой точки зрения, однако он необходим в системе кластера как инфраструктурный элемент.*</a:t>
            </a:r>
            <a:endParaRPr sz="11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8" name="Google Shape;268;p49"/>
          <p:cNvSpPr/>
          <p:nvPr/>
        </p:nvSpPr>
        <p:spPr>
          <a:xfrm>
            <a:off x="4958931" y="898625"/>
            <a:ext cx="4021118" cy="72770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Третье место </a:t>
            </a:r>
            <a:r>
              <a:rPr lang="ru" sz="1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 часть городского пространства, которая не связана с домом («первое место») или с работой («второе место»). Примером такого места может стать кафе, клуб, парк, библиотека и т. д.*</a:t>
            </a:r>
            <a:endParaRPr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9" name="Google Shape;269;p49"/>
          <p:cNvSpPr txBox="1"/>
          <p:nvPr/>
        </p:nvSpPr>
        <p:spPr>
          <a:xfrm>
            <a:off x="535719" y="3516540"/>
            <a:ext cx="28206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Согласно исследованиям, почти 70% людей, работающих в коворкингах </a:t>
            </a:r>
            <a:r>
              <a:rPr i="1" lang="ru" sz="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обладают большей концентрацией внимания и уровнем производительности</a:t>
            </a:r>
            <a:r>
              <a:rPr lang="ru" sz="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по сравнению с работой из дома.**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0" name="Google Shape;270;p49"/>
          <p:cNvSpPr/>
          <p:nvPr/>
        </p:nvSpPr>
        <p:spPr>
          <a:xfrm>
            <a:off x="38830" y="4625347"/>
            <a:ext cx="9279105" cy="75188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*Практическое руководство по созданию креативного кластера “Сносить нельзя ревитализировать”</a:t>
            </a:r>
            <a:endParaRPr sz="8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3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**Harvard Buisness Review: </a:t>
            </a:r>
            <a:r>
              <a:rPr lang="ru" sz="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https://hbr.org/2015/05/why-people-thrive-in-coworking-spaces</a:t>
            </a:r>
            <a:endParaRPr sz="8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3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*** Организаторы молодежного коворкинга «Третье место» в Нижнем Тагиле: </a:t>
            </a:r>
            <a:r>
              <a:rPr lang="ru" sz="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https://tagilcity.ru/article/tilda/02-03-2017/tretie-mesto-pervyy-kovorking-tsentr-zarabotal-v-nizhnem-tagile-foto</a:t>
            </a:r>
            <a:endParaRPr sz="8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30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ru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ru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0"/>
          <p:cNvSpPr txBox="1"/>
          <p:nvPr>
            <p:ph idx="1" type="body"/>
          </p:nvPr>
        </p:nvSpPr>
        <p:spPr>
          <a:xfrm>
            <a:off x="109464" y="177150"/>
            <a:ext cx="8679898" cy="54318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</a:pPr>
            <a:r>
              <a:rPr lang="ru" sz="2400">
                <a:latin typeface="Century Gothic"/>
                <a:ea typeface="Century Gothic"/>
                <a:cs typeface="Century Gothic"/>
                <a:sym typeface="Century Gothic"/>
              </a:rPr>
              <a:t>Механизм разработки пространства </a:t>
            </a:r>
            <a:r>
              <a:rPr lang="ru" sz="2400">
                <a:solidFill>
                  <a:srgbClr val="83600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Коворкинга</a:t>
            </a:r>
            <a:endParaRPr sz="2400">
              <a:solidFill>
                <a:srgbClr val="83600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76" name="Google Shape;276;p50"/>
          <p:cNvGraphicFramePr/>
          <p:nvPr/>
        </p:nvGraphicFramePr>
        <p:xfrm>
          <a:off x="352393" y="119630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{AF615BC1-3E37-4DF5-8B35-0EC476010655}</a:tableStyleId>
              </a:tblPr>
              <a:tblGrid>
                <a:gridCol w="2312675"/>
              </a:tblGrid>
              <a:tr h="3010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600" marL="68600">
                    <a:lnL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77" name="Google Shape;277;p50"/>
          <p:cNvGraphicFramePr/>
          <p:nvPr/>
        </p:nvGraphicFramePr>
        <p:xfrm>
          <a:off x="3188963" y="161108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{AF615BC1-3E37-4DF5-8B35-0EC476010655}</a:tableStyleId>
              </a:tblPr>
              <a:tblGrid>
                <a:gridCol w="2312675"/>
              </a:tblGrid>
              <a:tr h="3010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600" marL="68600">
                    <a:lnL cap="flat" cmpd="sng" w="2857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78" name="Google Shape;278;p50"/>
          <p:cNvSpPr txBox="1"/>
          <p:nvPr/>
        </p:nvSpPr>
        <p:spPr>
          <a:xfrm>
            <a:off x="352393" y="811328"/>
            <a:ext cx="1458162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этап 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9" name="Google Shape;279;p50"/>
          <p:cNvSpPr txBox="1"/>
          <p:nvPr/>
        </p:nvSpPr>
        <p:spPr>
          <a:xfrm rot="-5400000">
            <a:off x="-555956" y="1023179"/>
            <a:ext cx="1458162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C4900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этаж </a:t>
            </a:r>
            <a:endParaRPr sz="1800">
              <a:solidFill>
                <a:srgbClr val="C4900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0" name="Google Shape;280;p50"/>
          <p:cNvSpPr txBox="1"/>
          <p:nvPr/>
        </p:nvSpPr>
        <p:spPr>
          <a:xfrm rot="-5400000">
            <a:off x="2280614" y="1408155"/>
            <a:ext cx="1458162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C4900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этаж </a:t>
            </a:r>
            <a:endParaRPr sz="1800">
              <a:solidFill>
                <a:srgbClr val="C4900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1" name="Google Shape;281;p50"/>
          <p:cNvSpPr txBox="1"/>
          <p:nvPr/>
        </p:nvSpPr>
        <p:spPr>
          <a:xfrm>
            <a:off x="5815530" y="984452"/>
            <a:ext cx="3169598" cy="42703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100">
                <a:solidFill>
                  <a:srgbClr val="83600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Этап I - организация левого крыла первого этажа:</a:t>
            </a:r>
            <a:r>
              <a:rPr lang="ru" sz="11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6035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entury Gothic"/>
              <a:buAutoNum type="arabicPeriod"/>
            </a:pPr>
            <a:r>
              <a:rPr lang="ru" sz="11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Раздевалка, диваны, зеркало, доска объявлений и рекламы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6035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entury Gothic"/>
              <a:buAutoNum type="arabicPeriod"/>
            </a:pPr>
            <a:r>
              <a:rPr lang="ru" sz="11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Коридор с возможностью размещения выставок или рекламы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6035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entury Gothic"/>
              <a:buAutoNum type="arabicPeriod"/>
            </a:pPr>
            <a:r>
              <a:rPr lang="ru" sz="11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Рабочие места для работы: столы, стулья, лампы, розетки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6035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entury Gothic"/>
              <a:buAutoNum type="arabicPeriod"/>
            </a:pPr>
            <a:r>
              <a:rPr lang="ru" sz="11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Место под книжный магазин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 Установка роутера Wi-Fi</a:t>
            </a:r>
            <a:endParaRPr sz="11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100">
                <a:solidFill>
                  <a:srgbClr val="83600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Этап II – полное обустройство первого этажа : </a:t>
            </a:r>
            <a:endParaRPr b="1" i="1" sz="1100">
              <a:solidFill>
                <a:srgbClr val="83600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100">
              <a:solidFill>
                <a:srgbClr val="83600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  Зона Кофейни 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6035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entury Gothic"/>
              <a:buAutoNum type="arabicPeriod" startAt="6"/>
            </a:pPr>
            <a:r>
              <a:rPr lang="ru" sz="11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Зона для отдыха и настольных игр с диванами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6035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entury Gothic"/>
              <a:buAutoNum type="arabicPeriod" startAt="6"/>
            </a:pPr>
            <a:r>
              <a:rPr lang="ru" sz="11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Туалеты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6035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entury Gothic"/>
              <a:buAutoNum type="arabicPeriod" startAt="6"/>
            </a:pPr>
            <a:r>
              <a:rPr lang="ru" sz="11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Зона под лестницей для шкафчиков безопасного хранения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9050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50"/>
          <p:cNvSpPr/>
          <p:nvPr/>
        </p:nvSpPr>
        <p:spPr>
          <a:xfrm>
            <a:off x="4478704" y="2389846"/>
            <a:ext cx="18658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/>
          </a:p>
        </p:txBody>
      </p:sp>
      <p:sp>
        <p:nvSpPr>
          <p:cNvPr id="283" name="Google Shape;283;p50"/>
          <p:cNvSpPr/>
          <p:nvPr/>
        </p:nvSpPr>
        <p:spPr>
          <a:xfrm>
            <a:off x="352393" y="2438081"/>
            <a:ext cx="81657" cy="457527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B4871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50"/>
          <p:cNvSpPr/>
          <p:nvPr/>
        </p:nvSpPr>
        <p:spPr>
          <a:xfrm>
            <a:off x="3188963" y="2865715"/>
            <a:ext cx="81657" cy="457527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B4871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5" name="Google Shape;285;p50"/>
          <p:cNvCxnSpPr/>
          <p:nvPr/>
        </p:nvCxnSpPr>
        <p:spPr>
          <a:xfrm>
            <a:off x="1145893" y="1196303"/>
            <a:ext cx="0" cy="1193543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6" name="Google Shape;286;p50"/>
          <p:cNvCxnSpPr/>
          <p:nvPr/>
        </p:nvCxnSpPr>
        <p:spPr>
          <a:xfrm>
            <a:off x="1121297" y="3013093"/>
            <a:ext cx="0" cy="1193543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7" name="Google Shape;287;p50"/>
          <p:cNvCxnSpPr/>
          <p:nvPr/>
        </p:nvCxnSpPr>
        <p:spPr>
          <a:xfrm>
            <a:off x="1508731" y="1196303"/>
            <a:ext cx="0" cy="1193543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8" name="Google Shape;288;p50"/>
          <p:cNvCxnSpPr/>
          <p:nvPr/>
        </p:nvCxnSpPr>
        <p:spPr>
          <a:xfrm>
            <a:off x="1508731" y="3013093"/>
            <a:ext cx="0" cy="1193543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9" name="Google Shape;289;p50"/>
          <p:cNvCxnSpPr/>
          <p:nvPr/>
        </p:nvCxnSpPr>
        <p:spPr>
          <a:xfrm rot="10800000">
            <a:off x="1508731" y="3026660"/>
            <a:ext cx="1156339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0" name="Google Shape;290;p50"/>
          <p:cNvCxnSpPr/>
          <p:nvPr/>
        </p:nvCxnSpPr>
        <p:spPr>
          <a:xfrm rot="10800000">
            <a:off x="1508731" y="2389846"/>
            <a:ext cx="1156339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1" name="Google Shape;291;p50"/>
          <p:cNvCxnSpPr/>
          <p:nvPr/>
        </p:nvCxnSpPr>
        <p:spPr>
          <a:xfrm>
            <a:off x="1508731" y="3922214"/>
            <a:ext cx="1156339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2" name="Google Shape;292;p50"/>
          <p:cNvCxnSpPr/>
          <p:nvPr/>
        </p:nvCxnSpPr>
        <p:spPr>
          <a:xfrm>
            <a:off x="1508731" y="2398370"/>
            <a:ext cx="0" cy="61472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3" name="Google Shape;293;p50"/>
          <p:cNvCxnSpPr/>
          <p:nvPr/>
        </p:nvCxnSpPr>
        <p:spPr>
          <a:xfrm>
            <a:off x="1638946" y="2394108"/>
            <a:ext cx="0" cy="61472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4" name="Google Shape;294;p50"/>
          <p:cNvCxnSpPr/>
          <p:nvPr/>
        </p:nvCxnSpPr>
        <p:spPr>
          <a:xfrm>
            <a:off x="1801556" y="2389846"/>
            <a:ext cx="0" cy="61472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5" name="Google Shape;295;p50"/>
          <p:cNvCxnSpPr/>
          <p:nvPr/>
        </p:nvCxnSpPr>
        <p:spPr>
          <a:xfrm>
            <a:off x="1950580" y="2398370"/>
            <a:ext cx="0" cy="61472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6" name="Google Shape;296;p50"/>
          <p:cNvCxnSpPr/>
          <p:nvPr/>
        </p:nvCxnSpPr>
        <p:spPr>
          <a:xfrm>
            <a:off x="2084252" y="2398370"/>
            <a:ext cx="0" cy="61472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7" name="Google Shape;297;p50"/>
          <p:cNvCxnSpPr/>
          <p:nvPr/>
        </p:nvCxnSpPr>
        <p:spPr>
          <a:xfrm>
            <a:off x="2215915" y="2398370"/>
            <a:ext cx="0" cy="61472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8" name="Google Shape;298;p50"/>
          <p:cNvCxnSpPr/>
          <p:nvPr/>
        </p:nvCxnSpPr>
        <p:spPr>
          <a:xfrm>
            <a:off x="2356258" y="2398370"/>
            <a:ext cx="0" cy="61472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9" name="Google Shape;299;p50"/>
          <p:cNvCxnSpPr/>
          <p:nvPr/>
        </p:nvCxnSpPr>
        <p:spPr>
          <a:xfrm>
            <a:off x="2496600" y="2398370"/>
            <a:ext cx="0" cy="61472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00" name="Google Shape;300;p50"/>
          <p:cNvSpPr txBox="1"/>
          <p:nvPr/>
        </p:nvSpPr>
        <p:spPr>
          <a:xfrm>
            <a:off x="317521" y="1829852"/>
            <a:ext cx="32034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endParaRPr sz="1100"/>
          </a:p>
        </p:txBody>
      </p:sp>
      <p:sp>
        <p:nvSpPr>
          <p:cNvPr id="301" name="Google Shape;301;p50"/>
          <p:cNvSpPr/>
          <p:nvPr/>
        </p:nvSpPr>
        <p:spPr>
          <a:xfrm>
            <a:off x="185668" y="2634429"/>
            <a:ext cx="2650903" cy="1738947"/>
          </a:xfrm>
          <a:prstGeom prst="rect">
            <a:avLst/>
          </a:prstGeom>
          <a:solidFill>
            <a:srgbClr val="BFBFBF">
              <a:alpha val="66666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50"/>
          <p:cNvSpPr txBox="1"/>
          <p:nvPr/>
        </p:nvSpPr>
        <p:spPr>
          <a:xfrm>
            <a:off x="1083999" y="1190034"/>
            <a:ext cx="32034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endParaRPr sz="1100"/>
          </a:p>
        </p:txBody>
      </p:sp>
      <p:sp>
        <p:nvSpPr>
          <p:cNvPr id="303" name="Google Shape;303;p50"/>
          <p:cNvSpPr txBox="1"/>
          <p:nvPr/>
        </p:nvSpPr>
        <p:spPr>
          <a:xfrm>
            <a:off x="1493752" y="1383113"/>
            <a:ext cx="32034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endParaRPr sz="1100"/>
          </a:p>
        </p:txBody>
      </p:sp>
      <p:sp>
        <p:nvSpPr>
          <p:cNvPr id="304" name="Google Shape;304;p50"/>
          <p:cNvSpPr/>
          <p:nvPr/>
        </p:nvSpPr>
        <p:spPr>
          <a:xfrm>
            <a:off x="3191221" y="2867917"/>
            <a:ext cx="81657" cy="457527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B4871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5" name="Google Shape;305;p50"/>
          <p:cNvCxnSpPr/>
          <p:nvPr/>
        </p:nvCxnSpPr>
        <p:spPr>
          <a:xfrm>
            <a:off x="3984721" y="1626139"/>
            <a:ext cx="0" cy="1193543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6" name="Google Shape;306;p50"/>
          <p:cNvCxnSpPr/>
          <p:nvPr/>
        </p:nvCxnSpPr>
        <p:spPr>
          <a:xfrm>
            <a:off x="3960125" y="3442929"/>
            <a:ext cx="0" cy="1193543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7" name="Google Shape;307;p50"/>
          <p:cNvCxnSpPr/>
          <p:nvPr/>
        </p:nvCxnSpPr>
        <p:spPr>
          <a:xfrm>
            <a:off x="4347560" y="1626139"/>
            <a:ext cx="0" cy="1193543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8" name="Google Shape;308;p50"/>
          <p:cNvCxnSpPr/>
          <p:nvPr/>
        </p:nvCxnSpPr>
        <p:spPr>
          <a:xfrm>
            <a:off x="4347560" y="3442929"/>
            <a:ext cx="0" cy="1193543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9" name="Google Shape;309;p50"/>
          <p:cNvCxnSpPr/>
          <p:nvPr/>
        </p:nvCxnSpPr>
        <p:spPr>
          <a:xfrm rot="10800000">
            <a:off x="4347560" y="3456496"/>
            <a:ext cx="1156339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0" name="Google Shape;310;p50"/>
          <p:cNvCxnSpPr/>
          <p:nvPr/>
        </p:nvCxnSpPr>
        <p:spPr>
          <a:xfrm rot="10800000">
            <a:off x="4347558" y="2819682"/>
            <a:ext cx="1156339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1" name="Google Shape;311;p50"/>
          <p:cNvCxnSpPr/>
          <p:nvPr/>
        </p:nvCxnSpPr>
        <p:spPr>
          <a:xfrm>
            <a:off x="4347559" y="4352050"/>
            <a:ext cx="1156339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2" name="Google Shape;312;p50"/>
          <p:cNvCxnSpPr/>
          <p:nvPr/>
        </p:nvCxnSpPr>
        <p:spPr>
          <a:xfrm>
            <a:off x="4347559" y="2828207"/>
            <a:ext cx="0" cy="61472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3" name="Google Shape;313;p50"/>
          <p:cNvCxnSpPr/>
          <p:nvPr/>
        </p:nvCxnSpPr>
        <p:spPr>
          <a:xfrm>
            <a:off x="4477774" y="2823944"/>
            <a:ext cx="0" cy="61472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4" name="Google Shape;314;p50"/>
          <p:cNvCxnSpPr/>
          <p:nvPr/>
        </p:nvCxnSpPr>
        <p:spPr>
          <a:xfrm>
            <a:off x="4640384" y="2819682"/>
            <a:ext cx="0" cy="61472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5" name="Google Shape;315;p50"/>
          <p:cNvCxnSpPr/>
          <p:nvPr/>
        </p:nvCxnSpPr>
        <p:spPr>
          <a:xfrm>
            <a:off x="4789408" y="2828207"/>
            <a:ext cx="0" cy="61472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6" name="Google Shape;316;p50"/>
          <p:cNvCxnSpPr/>
          <p:nvPr/>
        </p:nvCxnSpPr>
        <p:spPr>
          <a:xfrm>
            <a:off x="4923080" y="2828207"/>
            <a:ext cx="0" cy="61472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7" name="Google Shape;317;p50"/>
          <p:cNvCxnSpPr/>
          <p:nvPr/>
        </p:nvCxnSpPr>
        <p:spPr>
          <a:xfrm>
            <a:off x="5054743" y="2828207"/>
            <a:ext cx="0" cy="61472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8" name="Google Shape;318;p50"/>
          <p:cNvCxnSpPr/>
          <p:nvPr/>
        </p:nvCxnSpPr>
        <p:spPr>
          <a:xfrm>
            <a:off x="5195086" y="2828207"/>
            <a:ext cx="0" cy="61472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9" name="Google Shape;319;p50"/>
          <p:cNvCxnSpPr/>
          <p:nvPr/>
        </p:nvCxnSpPr>
        <p:spPr>
          <a:xfrm>
            <a:off x="5335428" y="2828207"/>
            <a:ext cx="0" cy="61472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20" name="Google Shape;320;p50"/>
          <p:cNvSpPr txBox="1"/>
          <p:nvPr/>
        </p:nvSpPr>
        <p:spPr>
          <a:xfrm>
            <a:off x="3156569" y="2320430"/>
            <a:ext cx="32034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endParaRPr sz="1100"/>
          </a:p>
        </p:txBody>
      </p:sp>
      <p:sp>
        <p:nvSpPr>
          <p:cNvPr id="321" name="Google Shape;321;p50"/>
          <p:cNvSpPr txBox="1"/>
          <p:nvPr/>
        </p:nvSpPr>
        <p:spPr>
          <a:xfrm>
            <a:off x="3922827" y="1619870"/>
            <a:ext cx="32034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endParaRPr sz="1100"/>
          </a:p>
        </p:txBody>
      </p:sp>
      <p:sp>
        <p:nvSpPr>
          <p:cNvPr id="322" name="Google Shape;322;p50"/>
          <p:cNvSpPr txBox="1"/>
          <p:nvPr/>
        </p:nvSpPr>
        <p:spPr>
          <a:xfrm>
            <a:off x="4341342" y="1855385"/>
            <a:ext cx="32034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endParaRPr sz="1100"/>
          </a:p>
        </p:txBody>
      </p:sp>
      <p:sp>
        <p:nvSpPr>
          <p:cNvPr id="323" name="Google Shape;323;p50"/>
          <p:cNvSpPr txBox="1"/>
          <p:nvPr/>
        </p:nvSpPr>
        <p:spPr>
          <a:xfrm>
            <a:off x="3188963" y="1196304"/>
            <a:ext cx="1458162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II этап 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4" name="Google Shape;324;p50"/>
          <p:cNvSpPr txBox="1"/>
          <p:nvPr/>
        </p:nvSpPr>
        <p:spPr>
          <a:xfrm>
            <a:off x="185668" y="4401686"/>
            <a:ext cx="1012850" cy="2077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424,5 кв.м</a:t>
            </a:r>
            <a:endParaRPr sz="9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5" name="Google Shape;325;p50"/>
          <p:cNvSpPr txBox="1"/>
          <p:nvPr/>
        </p:nvSpPr>
        <p:spPr>
          <a:xfrm>
            <a:off x="3182820" y="4715196"/>
            <a:ext cx="1012850" cy="2077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424,5 кв.м</a:t>
            </a:r>
            <a:endParaRPr sz="9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6" name="Google Shape;326;p50"/>
          <p:cNvSpPr txBox="1"/>
          <p:nvPr/>
        </p:nvSpPr>
        <p:spPr>
          <a:xfrm>
            <a:off x="3182960" y="4331984"/>
            <a:ext cx="32034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5.</a:t>
            </a:r>
            <a:endParaRPr sz="1100"/>
          </a:p>
        </p:txBody>
      </p:sp>
      <p:sp>
        <p:nvSpPr>
          <p:cNvPr id="327" name="Google Shape;327;p50"/>
          <p:cNvSpPr txBox="1"/>
          <p:nvPr/>
        </p:nvSpPr>
        <p:spPr>
          <a:xfrm>
            <a:off x="4335173" y="4099126"/>
            <a:ext cx="32034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6.</a:t>
            </a:r>
            <a:endParaRPr sz="1100"/>
          </a:p>
        </p:txBody>
      </p:sp>
      <p:sp>
        <p:nvSpPr>
          <p:cNvPr id="328" name="Google Shape;328;p50"/>
          <p:cNvSpPr txBox="1"/>
          <p:nvPr/>
        </p:nvSpPr>
        <p:spPr>
          <a:xfrm>
            <a:off x="4347559" y="4368561"/>
            <a:ext cx="32034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7.</a:t>
            </a:r>
            <a:endParaRPr sz="1100"/>
          </a:p>
        </p:txBody>
      </p:sp>
      <p:sp>
        <p:nvSpPr>
          <p:cNvPr id="329" name="Google Shape;329;p50"/>
          <p:cNvSpPr txBox="1"/>
          <p:nvPr/>
        </p:nvSpPr>
        <p:spPr>
          <a:xfrm>
            <a:off x="5252597" y="3468625"/>
            <a:ext cx="32034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8.</a:t>
            </a:r>
            <a:endParaRPr sz="1100"/>
          </a:p>
        </p:txBody>
      </p:sp>
      <p:cxnSp>
        <p:nvCxnSpPr>
          <p:cNvPr id="330" name="Google Shape;330;p50"/>
          <p:cNvCxnSpPr/>
          <p:nvPr/>
        </p:nvCxnSpPr>
        <p:spPr>
          <a:xfrm>
            <a:off x="4344911" y="1837973"/>
            <a:ext cx="1156339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31" name="Google Shape;331;p50"/>
          <p:cNvSpPr txBox="1"/>
          <p:nvPr/>
        </p:nvSpPr>
        <p:spPr>
          <a:xfrm>
            <a:off x="4340100" y="1609272"/>
            <a:ext cx="32034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7.</a:t>
            </a:r>
            <a:endParaRPr sz="1100"/>
          </a:p>
        </p:txBody>
      </p:sp>
      <p:cxnSp>
        <p:nvCxnSpPr>
          <p:cNvPr id="332" name="Google Shape;332;p50"/>
          <p:cNvCxnSpPr/>
          <p:nvPr/>
        </p:nvCxnSpPr>
        <p:spPr>
          <a:xfrm>
            <a:off x="5668430" y="852198"/>
            <a:ext cx="0" cy="3966872"/>
          </a:xfrm>
          <a:prstGeom prst="straightConnector1">
            <a:avLst/>
          </a:prstGeom>
          <a:noFill/>
          <a:ln cap="flat" cmpd="sng" w="19050">
            <a:solidFill>
              <a:srgbClr val="C49005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333" name="Google Shape;333;p50"/>
          <p:cNvCxnSpPr/>
          <p:nvPr/>
        </p:nvCxnSpPr>
        <p:spPr>
          <a:xfrm>
            <a:off x="1508731" y="1408412"/>
            <a:ext cx="1156339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34" name="Google Shape;334;p50"/>
          <p:cNvSpPr txBox="1"/>
          <p:nvPr/>
        </p:nvSpPr>
        <p:spPr>
          <a:xfrm>
            <a:off x="1496303" y="1185682"/>
            <a:ext cx="32034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6.</a:t>
            </a:r>
            <a:endParaRPr sz="1100"/>
          </a:p>
        </p:txBody>
      </p:sp>
      <p:sp>
        <p:nvSpPr>
          <p:cNvPr id="335" name="Google Shape;335;p50"/>
          <p:cNvSpPr txBox="1"/>
          <p:nvPr/>
        </p:nvSpPr>
        <p:spPr>
          <a:xfrm>
            <a:off x="1638945" y="2571750"/>
            <a:ext cx="95510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лестница</a:t>
            </a:r>
            <a:endParaRPr sz="1100"/>
          </a:p>
        </p:txBody>
      </p:sp>
      <p:sp>
        <p:nvSpPr>
          <p:cNvPr id="336" name="Google Shape;336;p50"/>
          <p:cNvSpPr txBox="1"/>
          <p:nvPr/>
        </p:nvSpPr>
        <p:spPr>
          <a:xfrm>
            <a:off x="4454496" y="2988544"/>
            <a:ext cx="95510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лестница</a:t>
            </a:r>
            <a:endParaRPr sz="1100"/>
          </a:p>
        </p:txBody>
      </p:sp>
      <p:cxnSp>
        <p:nvCxnSpPr>
          <p:cNvPr id="337" name="Google Shape;337;p50"/>
          <p:cNvCxnSpPr/>
          <p:nvPr/>
        </p:nvCxnSpPr>
        <p:spPr>
          <a:xfrm>
            <a:off x="352393" y="1824625"/>
            <a:ext cx="7935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38" name="Google Shape;338;p50"/>
          <p:cNvSpPr txBox="1"/>
          <p:nvPr/>
        </p:nvSpPr>
        <p:spPr>
          <a:xfrm>
            <a:off x="327536" y="1204195"/>
            <a:ext cx="32034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</a:t>
            </a:r>
            <a:endParaRPr sz="1100"/>
          </a:p>
        </p:txBody>
      </p:sp>
      <p:cxnSp>
        <p:nvCxnSpPr>
          <p:cNvPr id="339" name="Google Shape;339;p50"/>
          <p:cNvCxnSpPr/>
          <p:nvPr/>
        </p:nvCxnSpPr>
        <p:spPr>
          <a:xfrm>
            <a:off x="3208397" y="2310361"/>
            <a:ext cx="7935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0" name="Google Shape;340;p50"/>
          <p:cNvSpPr txBox="1"/>
          <p:nvPr/>
        </p:nvSpPr>
        <p:spPr>
          <a:xfrm>
            <a:off x="3143149" y="1613946"/>
            <a:ext cx="32034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1"/>
          <p:cNvSpPr txBox="1"/>
          <p:nvPr>
            <p:ph idx="1" type="body"/>
          </p:nvPr>
        </p:nvSpPr>
        <p:spPr>
          <a:xfrm>
            <a:off x="133933" y="222451"/>
            <a:ext cx="8679898" cy="54318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</a:pPr>
            <a:r>
              <a:rPr lang="ru" sz="2400">
                <a:latin typeface="Century Gothic"/>
                <a:ea typeface="Century Gothic"/>
                <a:cs typeface="Century Gothic"/>
                <a:sym typeface="Century Gothic"/>
              </a:rPr>
              <a:t>Механизм разработки пространства </a:t>
            </a:r>
            <a:r>
              <a:rPr lang="ru" sz="2400">
                <a:solidFill>
                  <a:srgbClr val="83600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Коворкинга</a:t>
            </a:r>
            <a:endParaRPr sz="2400">
              <a:solidFill>
                <a:srgbClr val="83600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346" name="Google Shape;346;p51"/>
          <p:cNvGraphicFramePr/>
          <p:nvPr/>
        </p:nvGraphicFramePr>
        <p:xfrm>
          <a:off x="352393" y="119630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{AF615BC1-3E37-4DF5-8B35-0EC476010655}</a:tableStyleId>
              </a:tblPr>
              <a:tblGrid>
                <a:gridCol w="2312675"/>
              </a:tblGrid>
              <a:tr h="3010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600" marL="68600">
                    <a:lnL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47" name="Google Shape;347;p51"/>
          <p:cNvGraphicFramePr/>
          <p:nvPr/>
        </p:nvGraphicFramePr>
        <p:xfrm>
          <a:off x="3188963" y="161108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{AF615BC1-3E37-4DF5-8B35-0EC476010655}</a:tableStyleId>
              </a:tblPr>
              <a:tblGrid>
                <a:gridCol w="2312675"/>
              </a:tblGrid>
              <a:tr h="3010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solidFill>
                          <a:srgbClr val="3F3F3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600" marL="68600">
                    <a:lnL cap="flat" cmpd="sng" w="2857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accent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48" name="Google Shape;348;p51"/>
          <p:cNvSpPr txBox="1"/>
          <p:nvPr/>
        </p:nvSpPr>
        <p:spPr>
          <a:xfrm>
            <a:off x="352393" y="811328"/>
            <a:ext cx="1458162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III этап 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9" name="Google Shape;349;p51"/>
          <p:cNvSpPr txBox="1"/>
          <p:nvPr/>
        </p:nvSpPr>
        <p:spPr>
          <a:xfrm rot="-5400000">
            <a:off x="-589275" y="1031760"/>
            <a:ext cx="1458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C4900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 этаж </a:t>
            </a:r>
            <a:endParaRPr sz="1800">
              <a:solidFill>
                <a:srgbClr val="C4900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0" name="Google Shape;350;p51"/>
          <p:cNvSpPr txBox="1"/>
          <p:nvPr/>
        </p:nvSpPr>
        <p:spPr>
          <a:xfrm rot="-5400000">
            <a:off x="2280614" y="1408155"/>
            <a:ext cx="1458162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C4900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 этаж </a:t>
            </a:r>
            <a:endParaRPr sz="1800">
              <a:solidFill>
                <a:srgbClr val="C4900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1" name="Google Shape;351;p51"/>
          <p:cNvSpPr txBox="1"/>
          <p:nvPr/>
        </p:nvSpPr>
        <p:spPr>
          <a:xfrm>
            <a:off x="5761926" y="975324"/>
            <a:ext cx="3169598" cy="33009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100">
                <a:solidFill>
                  <a:srgbClr val="83600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Этап III- организация левого крыла первого этажа:</a:t>
            </a:r>
            <a:r>
              <a:rPr lang="ru" sz="11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6035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entury Gothic"/>
              <a:buAutoNum type="arabicPeriod"/>
            </a:pPr>
            <a:r>
              <a:rPr lang="ru" sz="11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 2. Рабочие зоны для индивидуальных и групповых работ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   Конференц-зал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   Коридор с возможностью размещения выставок или рекламы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100">
                <a:solidFill>
                  <a:srgbClr val="83600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Этап IV – полное обустройство первого этажа : </a:t>
            </a:r>
            <a:endParaRPr b="1" i="1" sz="1100">
              <a:solidFill>
                <a:srgbClr val="83600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100">
              <a:solidFill>
                <a:srgbClr val="83600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   Компьютерный класс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6035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entury Gothic"/>
              <a:buAutoNum type="arabicPeriod" startAt="6"/>
            </a:pPr>
            <a:r>
              <a:rPr lang="ru" sz="11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Комната для мастер-классов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60350" lvl="0" marL="254000" marR="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entury Gothic"/>
              <a:buAutoNum type="arabicPeriod" startAt="6"/>
            </a:pPr>
            <a:r>
              <a:rPr lang="ru" sz="11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Туалеты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9050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9050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51"/>
          <p:cNvSpPr/>
          <p:nvPr/>
        </p:nvSpPr>
        <p:spPr>
          <a:xfrm>
            <a:off x="4478704" y="2389846"/>
            <a:ext cx="18658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/>
          </a:p>
        </p:txBody>
      </p:sp>
      <p:cxnSp>
        <p:nvCxnSpPr>
          <p:cNvPr id="353" name="Google Shape;353;p51"/>
          <p:cNvCxnSpPr/>
          <p:nvPr/>
        </p:nvCxnSpPr>
        <p:spPr>
          <a:xfrm>
            <a:off x="3960125" y="1626139"/>
            <a:ext cx="1" cy="1842486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4" name="Google Shape;354;p51"/>
          <p:cNvCxnSpPr/>
          <p:nvPr/>
        </p:nvCxnSpPr>
        <p:spPr>
          <a:xfrm>
            <a:off x="3960125" y="3442929"/>
            <a:ext cx="0" cy="1193543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5" name="Google Shape;355;p51"/>
          <p:cNvCxnSpPr/>
          <p:nvPr/>
        </p:nvCxnSpPr>
        <p:spPr>
          <a:xfrm>
            <a:off x="4347560" y="1626139"/>
            <a:ext cx="0" cy="1193543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6" name="Google Shape;356;p51"/>
          <p:cNvCxnSpPr/>
          <p:nvPr/>
        </p:nvCxnSpPr>
        <p:spPr>
          <a:xfrm>
            <a:off x="4347560" y="3442929"/>
            <a:ext cx="0" cy="1193543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7" name="Google Shape;357;p51"/>
          <p:cNvCxnSpPr/>
          <p:nvPr/>
        </p:nvCxnSpPr>
        <p:spPr>
          <a:xfrm rot="10800000">
            <a:off x="4347560" y="3456496"/>
            <a:ext cx="1156339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8" name="Google Shape;358;p51"/>
          <p:cNvCxnSpPr/>
          <p:nvPr/>
        </p:nvCxnSpPr>
        <p:spPr>
          <a:xfrm rot="10800000">
            <a:off x="4347558" y="2819682"/>
            <a:ext cx="1156339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9" name="Google Shape;359;p51"/>
          <p:cNvCxnSpPr/>
          <p:nvPr/>
        </p:nvCxnSpPr>
        <p:spPr>
          <a:xfrm>
            <a:off x="4347559" y="4352050"/>
            <a:ext cx="1156339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0" name="Google Shape;360;p51"/>
          <p:cNvCxnSpPr/>
          <p:nvPr/>
        </p:nvCxnSpPr>
        <p:spPr>
          <a:xfrm>
            <a:off x="4347559" y="2828207"/>
            <a:ext cx="0" cy="61472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1" name="Google Shape;361;p51"/>
          <p:cNvCxnSpPr/>
          <p:nvPr/>
        </p:nvCxnSpPr>
        <p:spPr>
          <a:xfrm>
            <a:off x="4477774" y="2823944"/>
            <a:ext cx="0" cy="61472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2" name="Google Shape;362;p51"/>
          <p:cNvCxnSpPr/>
          <p:nvPr/>
        </p:nvCxnSpPr>
        <p:spPr>
          <a:xfrm>
            <a:off x="4640384" y="2819682"/>
            <a:ext cx="0" cy="61472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3" name="Google Shape;363;p51"/>
          <p:cNvCxnSpPr/>
          <p:nvPr/>
        </p:nvCxnSpPr>
        <p:spPr>
          <a:xfrm>
            <a:off x="4789408" y="2828207"/>
            <a:ext cx="0" cy="61472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4" name="Google Shape;364;p51"/>
          <p:cNvCxnSpPr/>
          <p:nvPr/>
        </p:nvCxnSpPr>
        <p:spPr>
          <a:xfrm>
            <a:off x="4923080" y="2828207"/>
            <a:ext cx="0" cy="61472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5" name="Google Shape;365;p51"/>
          <p:cNvCxnSpPr/>
          <p:nvPr/>
        </p:nvCxnSpPr>
        <p:spPr>
          <a:xfrm>
            <a:off x="5054743" y="2828207"/>
            <a:ext cx="0" cy="61472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6" name="Google Shape;366;p51"/>
          <p:cNvCxnSpPr/>
          <p:nvPr/>
        </p:nvCxnSpPr>
        <p:spPr>
          <a:xfrm>
            <a:off x="5195086" y="2828207"/>
            <a:ext cx="0" cy="61472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7" name="Google Shape;367;p51"/>
          <p:cNvCxnSpPr/>
          <p:nvPr/>
        </p:nvCxnSpPr>
        <p:spPr>
          <a:xfrm>
            <a:off x="5335428" y="2828207"/>
            <a:ext cx="0" cy="61472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8" name="Google Shape;368;p51"/>
          <p:cNvSpPr txBox="1"/>
          <p:nvPr/>
        </p:nvSpPr>
        <p:spPr>
          <a:xfrm>
            <a:off x="3156349" y="1626139"/>
            <a:ext cx="32034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endParaRPr sz="1100"/>
          </a:p>
        </p:txBody>
      </p:sp>
      <p:sp>
        <p:nvSpPr>
          <p:cNvPr id="369" name="Google Shape;369;p51"/>
          <p:cNvSpPr txBox="1"/>
          <p:nvPr/>
        </p:nvSpPr>
        <p:spPr>
          <a:xfrm>
            <a:off x="3922827" y="1619870"/>
            <a:ext cx="32034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</a:t>
            </a:r>
            <a:endParaRPr sz="1100"/>
          </a:p>
        </p:txBody>
      </p:sp>
      <p:sp>
        <p:nvSpPr>
          <p:cNvPr id="370" name="Google Shape;370;p51"/>
          <p:cNvSpPr txBox="1"/>
          <p:nvPr/>
        </p:nvSpPr>
        <p:spPr>
          <a:xfrm>
            <a:off x="4341342" y="1855385"/>
            <a:ext cx="32034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5.</a:t>
            </a:r>
            <a:endParaRPr sz="1100"/>
          </a:p>
        </p:txBody>
      </p:sp>
      <p:sp>
        <p:nvSpPr>
          <p:cNvPr id="371" name="Google Shape;371;p51"/>
          <p:cNvSpPr txBox="1"/>
          <p:nvPr/>
        </p:nvSpPr>
        <p:spPr>
          <a:xfrm>
            <a:off x="3188963" y="1196304"/>
            <a:ext cx="1458162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IV этап 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2" name="Google Shape;372;p51"/>
          <p:cNvSpPr txBox="1"/>
          <p:nvPr/>
        </p:nvSpPr>
        <p:spPr>
          <a:xfrm>
            <a:off x="185668" y="4401686"/>
            <a:ext cx="1012850" cy="2077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424,5 кв.м</a:t>
            </a:r>
            <a:endParaRPr sz="9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3" name="Google Shape;373;p51"/>
          <p:cNvSpPr txBox="1"/>
          <p:nvPr/>
        </p:nvSpPr>
        <p:spPr>
          <a:xfrm>
            <a:off x="3182820" y="4715196"/>
            <a:ext cx="1012850" cy="2077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424,5 кв.м</a:t>
            </a:r>
            <a:endParaRPr sz="9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4" name="Google Shape;374;p51"/>
          <p:cNvSpPr txBox="1"/>
          <p:nvPr/>
        </p:nvSpPr>
        <p:spPr>
          <a:xfrm>
            <a:off x="3166562" y="2509618"/>
            <a:ext cx="32034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endParaRPr sz="1100"/>
          </a:p>
        </p:txBody>
      </p:sp>
      <p:sp>
        <p:nvSpPr>
          <p:cNvPr id="375" name="Google Shape;375;p51"/>
          <p:cNvSpPr txBox="1"/>
          <p:nvPr/>
        </p:nvSpPr>
        <p:spPr>
          <a:xfrm>
            <a:off x="4335173" y="4099126"/>
            <a:ext cx="32034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6.</a:t>
            </a:r>
            <a:endParaRPr sz="1100"/>
          </a:p>
        </p:txBody>
      </p:sp>
      <p:sp>
        <p:nvSpPr>
          <p:cNvPr id="376" name="Google Shape;376;p51"/>
          <p:cNvSpPr txBox="1"/>
          <p:nvPr/>
        </p:nvSpPr>
        <p:spPr>
          <a:xfrm>
            <a:off x="3179691" y="4368560"/>
            <a:ext cx="32034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endParaRPr sz="1100"/>
          </a:p>
        </p:txBody>
      </p:sp>
      <p:cxnSp>
        <p:nvCxnSpPr>
          <p:cNvPr id="377" name="Google Shape;377;p51"/>
          <p:cNvCxnSpPr/>
          <p:nvPr/>
        </p:nvCxnSpPr>
        <p:spPr>
          <a:xfrm>
            <a:off x="4344911" y="1837973"/>
            <a:ext cx="1156339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78" name="Google Shape;378;p51"/>
          <p:cNvSpPr txBox="1"/>
          <p:nvPr/>
        </p:nvSpPr>
        <p:spPr>
          <a:xfrm>
            <a:off x="4340100" y="1609272"/>
            <a:ext cx="32034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7.</a:t>
            </a:r>
            <a:endParaRPr sz="1100"/>
          </a:p>
        </p:txBody>
      </p:sp>
      <p:cxnSp>
        <p:nvCxnSpPr>
          <p:cNvPr id="379" name="Google Shape;379;p51"/>
          <p:cNvCxnSpPr/>
          <p:nvPr/>
        </p:nvCxnSpPr>
        <p:spPr>
          <a:xfrm>
            <a:off x="5668430" y="852198"/>
            <a:ext cx="0" cy="3966872"/>
          </a:xfrm>
          <a:prstGeom prst="straightConnector1">
            <a:avLst/>
          </a:prstGeom>
          <a:noFill/>
          <a:ln cap="flat" cmpd="sng" w="19050">
            <a:solidFill>
              <a:srgbClr val="C49005"/>
            </a:solidFill>
            <a:prstDash val="dash"/>
            <a:miter lim="800000"/>
            <a:headEnd len="sm" w="sm" type="none"/>
            <a:tailEnd len="sm" w="sm" type="none"/>
          </a:ln>
        </p:spPr>
      </p:cxnSp>
      <p:sp>
        <p:nvSpPr>
          <p:cNvPr id="380" name="Google Shape;380;p51"/>
          <p:cNvSpPr txBox="1"/>
          <p:nvPr/>
        </p:nvSpPr>
        <p:spPr>
          <a:xfrm>
            <a:off x="4454496" y="2963155"/>
            <a:ext cx="95510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лестница</a:t>
            </a:r>
            <a:endParaRPr sz="1100"/>
          </a:p>
        </p:txBody>
      </p:sp>
      <p:sp>
        <p:nvSpPr>
          <p:cNvPr id="381" name="Google Shape;381;p51"/>
          <p:cNvSpPr txBox="1"/>
          <p:nvPr/>
        </p:nvSpPr>
        <p:spPr>
          <a:xfrm>
            <a:off x="4347559" y="4368561"/>
            <a:ext cx="32034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7.</a:t>
            </a:r>
            <a:endParaRPr sz="1100"/>
          </a:p>
        </p:txBody>
      </p:sp>
      <p:cxnSp>
        <p:nvCxnSpPr>
          <p:cNvPr id="382" name="Google Shape;382;p51"/>
          <p:cNvCxnSpPr/>
          <p:nvPr/>
        </p:nvCxnSpPr>
        <p:spPr>
          <a:xfrm>
            <a:off x="3188963" y="3316147"/>
            <a:ext cx="771161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3" name="Google Shape;383;p51"/>
          <p:cNvCxnSpPr/>
          <p:nvPr/>
        </p:nvCxnSpPr>
        <p:spPr>
          <a:xfrm>
            <a:off x="3182820" y="2503349"/>
            <a:ext cx="771161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4" name="Google Shape;384;p51"/>
          <p:cNvCxnSpPr/>
          <p:nvPr/>
        </p:nvCxnSpPr>
        <p:spPr>
          <a:xfrm>
            <a:off x="3188963" y="2848749"/>
            <a:ext cx="771161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385" name="Google Shape;385;p51"/>
          <p:cNvCxnSpPr/>
          <p:nvPr/>
        </p:nvCxnSpPr>
        <p:spPr>
          <a:xfrm>
            <a:off x="3188963" y="3136669"/>
            <a:ext cx="771161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386" name="Google Shape;386;p51"/>
          <p:cNvCxnSpPr/>
          <p:nvPr/>
        </p:nvCxnSpPr>
        <p:spPr>
          <a:xfrm>
            <a:off x="3516836" y="2503349"/>
            <a:ext cx="0" cy="812798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387" name="Google Shape;387;p51"/>
          <p:cNvCxnSpPr/>
          <p:nvPr/>
        </p:nvCxnSpPr>
        <p:spPr>
          <a:xfrm>
            <a:off x="3516836" y="1626139"/>
            <a:ext cx="0" cy="965277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388" name="Google Shape;388;p51"/>
          <p:cNvCxnSpPr/>
          <p:nvPr/>
        </p:nvCxnSpPr>
        <p:spPr>
          <a:xfrm rot="10800000">
            <a:off x="3188963" y="2202645"/>
            <a:ext cx="733864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389" name="Google Shape;389;p51"/>
          <p:cNvCxnSpPr/>
          <p:nvPr/>
        </p:nvCxnSpPr>
        <p:spPr>
          <a:xfrm rot="10800000">
            <a:off x="3182820" y="1856972"/>
            <a:ext cx="733864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390" name="Google Shape;390;p51"/>
          <p:cNvCxnSpPr/>
          <p:nvPr/>
        </p:nvCxnSpPr>
        <p:spPr>
          <a:xfrm>
            <a:off x="4665294" y="1850703"/>
            <a:ext cx="0" cy="965277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391" name="Google Shape;391;p51"/>
          <p:cNvCxnSpPr/>
          <p:nvPr/>
        </p:nvCxnSpPr>
        <p:spPr>
          <a:xfrm>
            <a:off x="5054743" y="1836736"/>
            <a:ext cx="0" cy="965277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392" name="Google Shape;392;p51"/>
          <p:cNvCxnSpPr/>
          <p:nvPr/>
        </p:nvCxnSpPr>
        <p:spPr>
          <a:xfrm rot="10800000">
            <a:off x="4320178" y="2108778"/>
            <a:ext cx="1181071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393" name="Google Shape;393;p51"/>
          <p:cNvCxnSpPr/>
          <p:nvPr/>
        </p:nvCxnSpPr>
        <p:spPr>
          <a:xfrm rot="10800000">
            <a:off x="4320178" y="2495406"/>
            <a:ext cx="1181071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sp>
        <p:nvSpPr>
          <p:cNvPr id="394" name="Google Shape;394;p51"/>
          <p:cNvSpPr/>
          <p:nvPr/>
        </p:nvSpPr>
        <p:spPr>
          <a:xfrm>
            <a:off x="1650915" y="1997451"/>
            <a:ext cx="18658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/>
          </a:p>
        </p:txBody>
      </p:sp>
      <p:cxnSp>
        <p:nvCxnSpPr>
          <p:cNvPr id="395" name="Google Shape;395;p51"/>
          <p:cNvCxnSpPr/>
          <p:nvPr/>
        </p:nvCxnSpPr>
        <p:spPr>
          <a:xfrm>
            <a:off x="1130895" y="1216877"/>
            <a:ext cx="1441" cy="1859354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6" name="Google Shape;396;p51"/>
          <p:cNvCxnSpPr/>
          <p:nvPr/>
        </p:nvCxnSpPr>
        <p:spPr>
          <a:xfrm>
            <a:off x="1132335" y="3050534"/>
            <a:ext cx="3475" cy="1143253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7" name="Google Shape;397;p51"/>
          <p:cNvCxnSpPr/>
          <p:nvPr/>
        </p:nvCxnSpPr>
        <p:spPr>
          <a:xfrm>
            <a:off x="1508731" y="1196304"/>
            <a:ext cx="11025" cy="1230975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8" name="Google Shape;398;p51"/>
          <p:cNvCxnSpPr/>
          <p:nvPr/>
        </p:nvCxnSpPr>
        <p:spPr>
          <a:xfrm flipH="1">
            <a:off x="1508745" y="3050534"/>
            <a:ext cx="11025" cy="115605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9" name="Google Shape;399;p51"/>
          <p:cNvCxnSpPr/>
          <p:nvPr/>
        </p:nvCxnSpPr>
        <p:spPr>
          <a:xfrm rot="10800000">
            <a:off x="1519770" y="3064101"/>
            <a:ext cx="1156339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0" name="Google Shape;400;p51"/>
          <p:cNvCxnSpPr/>
          <p:nvPr/>
        </p:nvCxnSpPr>
        <p:spPr>
          <a:xfrm rot="10800000">
            <a:off x="1519769" y="2427287"/>
            <a:ext cx="1156339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1" name="Google Shape;401;p51"/>
          <p:cNvCxnSpPr/>
          <p:nvPr/>
        </p:nvCxnSpPr>
        <p:spPr>
          <a:xfrm>
            <a:off x="1519769" y="3959656"/>
            <a:ext cx="1156339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2" name="Google Shape;402;p51"/>
          <p:cNvCxnSpPr/>
          <p:nvPr/>
        </p:nvCxnSpPr>
        <p:spPr>
          <a:xfrm>
            <a:off x="1519769" y="2435812"/>
            <a:ext cx="0" cy="61472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3" name="Google Shape;403;p51"/>
          <p:cNvCxnSpPr/>
          <p:nvPr/>
        </p:nvCxnSpPr>
        <p:spPr>
          <a:xfrm>
            <a:off x="1649984" y="2431550"/>
            <a:ext cx="0" cy="61472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4" name="Google Shape;404;p51"/>
          <p:cNvCxnSpPr/>
          <p:nvPr/>
        </p:nvCxnSpPr>
        <p:spPr>
          <a:xfrm>
            <a:off x="1812594" y="2427287"/>
            <a:ext cx="0" cy="61472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5" name="Google Shape;405;p51"/>
          <p:cNvCxnSpPr/>
          <p:nvPr/>
        </p:nvCxnSpPr>
        <p:spPr>
          <a:xfrm>
            <a:off x="1961618" y="2435812"/>
            <a:ext cx="0" cy="61472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6" name="Google Shape;406;p51"/>
          <p:cNvCxnSpPr/>
          <p:nvPr/>
        </p:nvCxnSpPr>
        <p:spPr>
          <a:xfrm>
            <a:off x="2095291" y="2435812"/>
            <a:ext cx="0" cy="61472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7" name="Google Shape;407;p51"/>
          <p:cNvCxnSpPr/>
          <p:nvPr/>
        </p:nvCxnSpPr>
        <p:spPr>
          <a:xfrm>
            <a:off x="2226953" y="2435812"/>
            <a:ext cx="0" cy="61472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8" name="Google Shape;408;p51"/>
          <p:cNvCxnSpPr/>
          <p:nvPr/>
        </p:nvCxnSpPr>
        <p:spPr>
          <a:xfrm>
            <a:off x="2367296" y="2435812"/>
            <a:ext cx="0" cy="61472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09" name="Google Shape;409;p51"/>
          <p:cNvCxnSpPr/>
          <p:nvPr/>
        </p:nvCxnSpPr>
        <p:spPr>
          <a:xfrm>
            <a:off x="2507638" y="2435812"/>
            <a:ext cx="0" cy="614722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10" name="Google Shape;410;p51"/>
          <p:cNvSpPr txBox="1"/>
          <p:nvPr/>
        </p:nvSpPr>
        <p:spPr>
          <a:xfrm>
            <a:off x="328559" y="1233745"/>
            <a:ext cx="32034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endParaRPr sz="1100"/>
          </a:p>
        </p:txBody>
      </p:sp>
      <p:sp>
        <p:nvSpPr>
          <p:cNvPr id="411" name="Google Shape;411;p51"/>
          <p:cNvSpPr txBox="1"/>
          <p:nvPr/>
        </p:nvSpPr>
        <p:spPr>
          <a:xfrm>
            <a:off x="1095038" y="1227475"/>
            <a:ext cx="32034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</a:t>
            </a:r>
            <a:endParaRPr sz="1100"/>
          </a:p>
        </p:txBody>
      </p:sp>
      <p:sp>
        <p:nvSpPr>
          <p:cNvPr id="412" name="Google Shape;412;p51"/>
          <p:cNvSpPr txBox="1"/>
          <p:nvPr/>
        </p:nvSpPr>
        <p:spPr>
          <a:xfrm>
            <a:off x="1513552" y="1462990"/>
            <a:ext cx="32034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5.</a:t>
            </a:r>
            <a:endParaRPr sz="1100"/>
          </a:p>
        </p:txBody>
      </p:sp>
      <p:sp>
        <p:nvSpPr>
          <p:cNvPr id="413" name="Google Shape;413;p51"/>
          <p:cNvSpPr txBox="1"/>
          <p:nvPr/>
        </p:nvSpPr>
        <p:spPr>
          <a:xfrm>
            <a:off x="338772" y="2117223"/>
            <a:ext cx="32034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endParaRPr sz="1100"/>
          </a:p>
        </p:txBody>
      </p:sp>
      <p:sp>
        <p:nvSpPr>
          <p:cNvPr id="414" name="Google Shape;414;p51"/>
          <p:cNvSpPr txBox="1"/>
          <p:nvPr/>
        </p:nvSpPr>
        <p:spPr>
          <a:xfrm>
            <a:off x="1507384" y="3706731"/>
            <a:ext cx="32034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6.</a:t>
            </a:r>
            <a:endParaRPr sz="1100"/>
          </a:p>
        </p:txBody>
      </p:sp>
      <p:sp>
        <p:nvSpPr>
          <p:cNvPr id="415" name="Google Shape;415;p51"/>
          <p:cNvSpPr txBox="1"/>
          <p:nvPr/>
        </p:nvSpPr>
        <p:spPr>
          <a:xfrm>
            <a:off x="351902" y="3976165"/>
            <a:ext cx="32034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endParaRPr sz="1100"/>
          </a:p>
        </p:txBody>
      </p:sp>
      <p:cxnSp>
        <p:nvCxnSpPr>
          <p:cNvPr id="416" name="Google Shape;416;p51"/>
          <p:cNvCxnSpPr/>
          <p:nvPr/>
        </p:nvCxnSpPr>
        <p:spPr>
          <a:xfrm>
            <a:off x="1517121" y="1445579"/>
            <a:ext cx="1156339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17" name="Google Shape;417;p51"/>
          <p:cNvSpPr txBox="1"/>
          <p:nvPr/>
        </p:nvSpPr>
        <p:spPr>
          <a:xfrm>
            <a:off x="1512311" y="1216877"/>
            <a:ext cx="32034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7.</a:t>
            </a:r>
            <a:endParaRPr sz="1100"/>
          </a:p>
        </p:txBody>
      </p:sp>
      <p:sp>
        <p:nvSpPr>
          <p:cNvPr id="418" name="Google Shape;418;p51"/>
          <p:cNvSpPr txBox="1"/>
          <p:nvPr/>
        </p:nvSpPr>
        <p:spPr>
          <a:xfrm>
            <a:off x="1626706" y="2570760"/>
            <a:ext cx="95510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лестница</a:t>
            </a:r>
            <a:endParaRPr sz="1100"/>
          </a:p>
        </p:txBody>
      </p:sp>
      <p:sp>
        <p:nvSpPr>
          <p:cNvPr id="419" name="Google Shape;419;p51"/>
          <p:cNvSpPr txBox="1"/>
          <p:nvPr/>
        </p:nvSpPr>
        <p:spPr>
          <a:xfrm>
            <a:off x="1519769" y="3976166"/>
            <a:ext cx="32034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7.</a:t>
            </a:r>
            <a:endParaRPr sz="1100"/>
          </a:p>
        </p:txBody>
      </p:sp>
      <p:cxnSp>
        <p:nvCxnSpPr>
          <p:cNvPr id="420" name="Google Shape;420;p51"/>
          <p:cNvCxnSpPr/>
          <p:nvPr/>
        </p:nvCxnSpPr>
        <p:spPr>
          <a:xfrm>
            <a:off x="351902" y="2963155"/>
            <a:ext cx="771161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1" name="Google Shape;421;p51"/>
          <p:cNvCxnSpPr/>
          <p:nvPr/>
        </p:nvCxnSpPr>
        <p:spPr>
          <a:xfrm>
            <a:off x="355031" y="2110954"/>
            <a:ext cx="771161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2" name="Google Shape;422;p51"/>
          <p:cNvCxnSpPr/>
          <p:nvPr/>
        </p:nvCxnSpPr>
        <p:spPr>
          <a:xfrm>
            <a:off x="361174" y="2456354"/>
            <a:ext cx="771161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423" name="Google Shape;423;p51"/>
          <p:cNvCxnSpPr/>
          <p:nvPr/>
        </p:nvCxnSpPr>
        <p:spPr>
          <a:xfrm>
            <a:off x="361174" y="2744274"/>
            <a:ext cx="771161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424" name="Google Shape;424;p51"/>
          <p:cNvCxnSpPr/>
          <p:nvPr/>
        </p:nvCxnSpPr>
        <p:spPr>
          <a:xfrm>
            <a:off x="689047" y="2110954"/>
            <a:ext cx="0" cy="833525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425" name="Google Shape;425;p51"/>
          <p:cNvCxnSpPr/>
          <p:nvPr/>
        </p:nvCxnSpPr>
        <p:spPr>
          <a:xfrm>
            <a:off x="689047" y="1233745"/>
            <a:ext cx="0" cy="965277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426" name="Google Shape;426;p51"/>
          <p:cNvCxnSpPr/>
          <p:nvPr/>
        </p:nvCxnSpPr>
        <p:spPr>
          <a:xfrm rot="10800000">
            <a:off x="361174" y="1810250"/>
            <a:ext cx="733864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427" name="Google Shape;427;p51"/>
          <p:cNvCxnSpPr/>
          <p:nvPr/>
        </p:nvCxnSpPr>
        <p:spPr>
          <a:xfrm rot="10800000">
            <a:off x="355031" y="1464577"/>
            <a:ext cx="733864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428" name="Google Shape;428;p51"/>
          <p:cNvCxnSpPr/>
          <p:nvPr/>
        </p:nvCxnSpPr>
        <p:spPr>
          <a:xfrm>
            <a:off x="1837505" y="1458308"/>
            <a:ext cx="0" cy="965277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429" name="Google Shape;429;p51"/>
          <p:cNvCxnSpPr/>
          <p:nvPr/>
        </p:nvCxnSpPr>
        <p:spPr>
          <a:xfrm>
            <a:off x="2226953" y="1444341"/>
            <a:ext cx="0" cy="965277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430" name="Google Shape;430;p51"/>
          <p:cNvCxnSpPr/>
          <p:nvPr/>
        </p:nvCxnSpPr>
        <p:spPr>
          <a:xfrm rot="10800000">
            <a:off x="1492388" y="1716383"/>
            <a:ext cx="1181071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431" name="Google Shape;431;p51"/>
          <p:cNvCxnSpPr/>
          <p:nvPr/>
        </p:nvCxnSpPr>
        <p:spPr>
          <a:xfrm rot="10800000">
            <a:off x="1492388" y="2103011"/>
            <a:ext cx="1181071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dash"/>
            <a:miter lim="800000"/>
            <a:headEnd len="sm" w="sm" type="none"/>
            <a:tailEnd len="sm" w="sm" type="none"/>
          </a:ln>
        </p:spPr>
      </p:cxnSp>
      <p:sp>
        <p:nvSpPr>
          <p:cNvPr id="432" name="Google Shape;432;p51"/>
          <p:cNvSpPr/>
          <p:nvPr/>
        </p:nvSpPr>
        <p:spPr>
          <a:xfrm>
            <a:off x="1440289" y="1457944"/>
            <a:ext cx="1363382" cy="2479619"/>
          </a:xfrm>
          <a:prstGeom prst="rect">
            <a:avLst/>
          </a:prstGeom>
          <a:solidFill>
            <a:srgbClr val="BFBFBF">
              <a:alpha val="66666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2"/>
          <p:cNvSpPr txBox="1"/>
          <p:nvPr>
            <p:ph idx="1" type="body"/>
          </p:nvPr>
        </p:nvSpPr>
        <p:spPr>
          <a:xfrm>
            <a:off x="232051" y="74655"/>
            <a:ext cx="8679898" cy="54318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</a:pPr>
            <a:r>
              <a:rPr lang="ru" sz="2400"/>
              <a:t>Программа вовлечения жителей и местных сообществ</a:t>
            </a:r>
            <a:endParaRPr sz="2400"/>
          </a:p>
        </p:txBody>
      </p:sp>
      <p:sp>
        <p:nvSpPr>
          <p:cNvPr id="438" name="Google Shape;438;p52"/>
          <p:cNvSpPr txBox="1"/>
          <p:nvPr/>
        </p:nvSpPr>
        <p:spPr>
          <a:xfrm>
            <a:off x="64648" y="4866501"/>
            <a:ext cx="389001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Онлайн опрос, проведенный посредством Google Форм среди студентов бакалавра ВУЗов Тюмени (ТюмГУ, ТИУ, ТГИК) 4-6 сентября 2020 г. В опросе приняло участие 200 человек.</a:t>
            </a:r>
            <a:endParaRPr sz="1100"/>
          </a:p>
        </p:txBody>
      </p:sp>
      <p:sp>
        <p:nvSpPr>
          <p:cNvPr id="439" name="Google Shape;439;p52"/>
          <p:cNvSpPr/>
          <p:nvPr/>
        </p:nvSpPr>
        <p:spPr>
          <a:xfrm>
            <a:off x="64648" y="665768"/>
            <a:ext cx="4507351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20212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Есть ли необходимость появления студенческого Коворкинга в Тюмени?</a:t>
            </a:r>
            <a:endParaRPr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0" name="Google Shape;44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648" y="960948"/>
            <a:ext cx="4192200" cy="160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52"/>
          <p:cNvSpPr txBox="1"/>
          <p:nvPr/>
        </p:nvSpPr>
        <p:spPr>
          <a:xfrm>
            <a:off x="2760561" y="2911749"/>
            <a:ext cx="1811438" cy="153507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</a:pPr>
            <a:r>
              <a:rPr lang="ru" sz="12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Что бы вы хотели видеть в Коворкинге, помимо комфортных рабочих мест?</a:t>
            </a:r>
            <a:endParaRPr sz="1200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2" name="Google Shape;442;p52"/>
          <p:cNvPicPr preferRelativeResize="0"/>
          <p:nvPr/>
        </p:nvPicPr>
        <p:blipFill rotWithShape="1">
          <a:blip r:embed="rId4">
            <a:alphaModFix/>
          </a:blip>
          <a:srcRect b="0" l="0" r="9076" t="0"/>
          <a:stretch/>
        </p:blipFill>
        <p:spPr>
          <a:xfrm>
            <a:off x="192144" y="2616568"/>
            <a:ext cx="2568418" cy="2025331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52"/>
          <p:cNvSpPr/>
          <p:nvPr/>
        </p:nvSpPr>
        <p:spPr>
          <a:xfrm>
            <a:off x="4566064" y="1514498"/>
            <a:ext cx="270000" cy="0"/>
          </a:xfrm>
          <a:custGeom>
            <a:rect b="b" l="l" r="r" t="t"/>
            <a:pathLst>
              <a:path extrusionOk="0" h="120000" w="326572">
                <a:moveTo>
                  <a:pt x="0" y="0"/>
                </a:moveTo>
                <a:lnTo>
                  <a:pt x="326572" y="0"/>
                </a:lnTo>
              </a:path>
            </a:pathLst>
          </a:custGeom>
          <a:noFill/>
          <a:ln cap="flat" cmpd="sng" w="19050">
            <a:solidFill>
              <a:srgbClr val="FFC000"/>
            </a:solidFill>
            <a:prstDash val="dot"/>
            <a:miter lim="800000"/>
            <a:headEnd len="med" w="med" type="oval"/>
            <a:tailEnd len="med" w="med" type="triangl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52"/>
          <p:cNvSpPr txBox="1"/>
          <p:nvPr/>
        </p:nvSpPr>
        <p:spPr>
          <a:xfrm>
            <a:off x="5008507" y="1318292"/>
            <a:ext cx="3943349" cy="39241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проведение онлайн-опроса о нуждах студенческих сообществ;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5" name="Google Shape;445;p52"/>
          <p:cNvSpPr/>
          <p:nvPr/>
        </p:nvSpPr>
        <p:spPr>
          <a:xfrm>
            <a:off x="4571999" y="2001199"/>
            <a:ext cx="270000" cy="0"/>
          </a:xfrm>
          <a:custGeom>
            <a:rect b="b" l="l" r="r" t="t"/>
            <a:pathLst>
              <a:path extrusionOk="0" h="120000" w="326572">
                <a:moveTo>
                  <a:pt x="0" y="0"/>
                </a:moveTo>
                <a:lnTo>
                  <a:pt x="326572" y="0"/>
                </a:lnTo>
              </a:path>
            </a:pathLst>
          </a:custGeom>
          <a:noFill/>
          <a:ln cap="flat" cmpd="sng" w="19050">
            <a:solidFill>
              <a:srgbClr val="FFC000"/>
            </a:solidFill>
            <a:prstDash val="dot"/>
            <a:miter lim="800000"/>
            <a:headEnd len="med" w="med" type="oval"/>
            <a:tailEnd len="med" w="med" type="triangl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52"/>
          <p:cNvSpPr txBox="1"/>
          <p:nvPr/>
        </p:nvSpPr>
        <p:spPr>
          <a:xfrm>
            <a:off x="5008506" y="1836480"/>
            <a:ext cx="3837214" cy="39241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разработка совместного проекта, выставка макетов, обсуждение;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7" name="Google Shape;447;p52"/>
          <p:cNvSpPr/>
          <p:nvPr/>
        </p:nvSpPr>
        <p:spPr>
          <a:xfrm>
            <a:off x="4562021" y="2568641"/>
            <a:ext cx="270000" cy="0"/>
          </a:xfrm>
          <a:custGeom>
            <a:rect b="b" l="l" r="r" t="t"/>
            <a:pathLst>
              <a:path extrusionOk="0" h="120000" w="326572">
                <a:moveTo>
                  <a:pt x="0" y="0"/>
                </a:moveTo>
                <a:lnTo>
                  <a:pt x="326572" y="0"/>
                </a:lnTo>
              </a:path>
            </a:pathLst>
          </a:custGeom>
          <a:noFill/>
          <a:ln cap="flat" cmpd="sng" w="19050">
            <a:solidFill>
              <a:srgbClr val="FFC000"/>
            </a:solidFill>
            <a:prstDash val="dot"/>
            <a:miter lim="800000"/>
            <a:headEnd len="med" w="med" type="oval"/>
            <a:tailEnd len="med" w="med" type="triangl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52"/>
          <p:cNvSpPr txBox="1"/>
          <p:nvPr/>
        </p:nvSpPr>
        <p:spPr>
          <a:xfrm>
            <a:off x="5008506" y="2251770"/>
            <a:ext cx="3943349" cy="715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презентация проекта и проведение встреч с организациями партнерами (ВУЗы Тюмени, кофейни, независимые книжные, которые могли бы стать арендополучателями площадки Коворкинга);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9" name="Google Shape;449;p52"/>
          <p:cNvSpPr/>
          <p:nvPr/>
        </p:nvSpPr>
        <p:spPr>
          <a:xfrm>
            <a:off x="4566064" y="3334794"/>
            <a:ext cx="270000" cy="0"/>
          </a:xfrm>
          <a:custGeom>
            <a:rect b="b" l="l" r="r" t="t"/>
            <a:pathLst>
              <a:path extrusionOk="0" h="120000" w="326572">
                <a:moveTo>
                  <a:pt x="0" y="0"/>
                </a:moveTo>
                <a:lnTo>
                  <a:pt x="326572" y="0"/>
                </a:lnTo>
              </a:path>
            </a:pathLst>
          </a:custGeom>
          <a:noFill/>
          <a:ln cap="flat" cmpd="sng" w="19050">
            <a:solidFill>
              <a:srgbClr val="FFC000"/>
            </a:solidFill>
            <a:prstDash val="dot"/>
            <a:miter lim="800000"/>
            <a:headEnd len="med" w="med" type="oval"/>
            <a:tailEnd len="med" w="med" type="triangl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52"/>
          <p:cNvSpPr txBox="1"/>
          <p:nvPr/>
        </p:nvSpPr>
        <p:spPr>
          <a:xfrm>
            <a:off x="5008506" y="3030477"/>
            <a:ext cx="3539805" cy="715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организация регулярных мероприятий, позволяющих сформировать устойчивое сообщество: читательские клубы, лекции, образовательные интенсивны, выставки;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51" name="Google Shape;451;p52"/>
          <p:cNvCxnSpPr/>
          <p:nvPr/>
        </p:nvCxnSpPr>
        <p:spPr>
          <a:xfrm flipH="1">
            <a:off x="4454626" y="1318732"/>
            <a:ext cx="4812" cy="3159000"/>
          </a:xfrm>
          <a:prstGeom prst="straightConnector1">
            <a:avLst/>
          </a:prstGeom>
          <a:noFill/>
          <a:ln cap="flat" cmpd="sng" w="19050">
            <a:solidFill>
              <a:srgbClr val="FFC000"/>
            </a:solidFill>
            <a:prstDash val="dot"/>
            <a:miter lim="800000"/>
            <a:headEnd len="med" w="med" type="oval"/>
            <a:tailEnd len="med" w="med" type="oval"/>
          </a:ln>
        </p:spPr>
      </p:cxnSp>
      <p:sp>
        <p:nvSpPr>
          <p:cNvPr id="452" name="Google Shape;452;p52"/>
          <p:cNvSpPr/>
          <p:nvPr/>
        </p:nvSpPr>
        <p:spPr>
          <a:xfrm rot="2700000">
            <a:off x="7743724" y="3768954"/>
            <a:ext cx="199440" cy="357559"/>
          </a:xfrm>
          <a:custGeom>
            <a:rect b="b" l="l" r="r" t="t"/>
            <a:pathLst>
              <a:path extrusionOk="0" h="4001999" w="2232248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52"/>
          <p:cNvSpPr/>
          <p:nvPr/>
        </p:nvSpPr>
        <p:spPr>
          <a:xfrm>
            <a:off x="6396404" y="3797807"/>
            <a:ext cx="297368" cy="299851"/>
          </a:xfrm>
          <a:custGeom>
            <a:rect b="b" l="l" r="r" t="t"/>
            <a:pathLst>
              <a:path extrusionOk="0" h="1665940" w="1652142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52"/>
          <p:cNvSpPr/>
          <p:nvPr/>
        </p:nvSpPr>
        <p:spPr>
          <a:xfrm>
            <a:off x="4562021" y="4097659"/>
            <a:ext cx="270000" cy="0"/>
          </a:xfrm>
          <a:custGeom>
            <a:rect b="b" l="l" r="r" t="t"/>
            <a:pathLst>
              <a:path extrusionOk="0" h="120000" w="326572">
                <a:moveTo>
                  <a:pt x="0" y="0"/>
                </a:moveTo>
                <a:lnTo>
                  <a:pt x="326572" y="0"/>
                </a:lnTo>
              </a:path>
            </a:pathLst>
          </a:custGeom>
          <a:noFill/>
          <a:ln cap="flat" cmpd="sng" w="19050">
            <a:solidFill>
              <a:srgbClr val="FFC000"/>
            </a:solidFill>
            <a:prstDash val="dot"/>
            <a:miter lim="800000"/>
            <a:headEnd len="med" w="med" type="oval"/>
            <a:tailEnd len="med" w="med" type="triangl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52"/>
          <p:cNvSpPr txBox="1"/>
          <p:nvPr/>
        </p:nvSpPr>
        <p:spPr>
          <a:xfrm>
            <a:off x="5008506" y="3820660"/>
            <a:ext cx="3539805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распространение информации о Коворкинге через городские СМИ, студенческие и молодежные движения, университеты.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ntents Slide Master">
  <a:themeElements>
    <a:clrScheme name="ALLPPT- BURGE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8BA16"/>
      </a:accent1>
      <a:accent2>
        <a:srgbClr val="454545"/>
      </a:accent2>
      <a:accent3>
        <a:srgbClr val="F8BA16"/>
      </a:accent3>
      <a:accent4>
        <a:srgbClr val="454545"/>
      </a:accent4>
      <a:accent5>
        <a:srgbClr val="F8BA16"/>
      </a:accent5>
      <a:accent6>
        <a:srgbClr val="454545"/>
      </a:accent6>
      <a:hlink>
        <a:srgbClr val="454545"/>
      </a:hlink>
      <a:folHlink>
        <a:srgbClr val="4545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ontents Slide Master">
  <a:themeElements>
    <a:clrScheme name="ALLPPT- BURGE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8BA16"/>
      </a:accent1>
      <a:accent2>
        <a:srgbClr val="454545"/>
      </a:accent2>
      <a:accent3>
        <a:srgbClr val="F8BA16"/>
      </a:accent3>
      <a:accent4>
        <a:srgbClr val="454545"/>
      </a:accent4>
      <a:accent5>
        <a:srgbClr val="F8BA16"/>
      </a:accent5>
      <a:accent6>
        <a:srgbClr val="454545"/>
      </a:accent6>
      <a:hlink>
        <a:srgbClr val="454545"/>
      </a:hlink>
      <a:folHlink>
        <a:srgbClr val="4545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