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7559675" cy="1069181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207"/>
    <a:srgbClr val="F09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60"/>
  </p:normalViewPr>
  <p:slideViewPr>
    <p:cSldViewPr snapToGrid="0">
      <p:cViewPr>
        <p:scale>
          <a:sx n="66" d="100"/>
          <a:sy n="66" d="100"/>
        </p:scale>
        <p:origin x="20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ru-RU" smtClean="0"/>
              <a:t>Образец заголовка</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002237-A5B3-4A1E-B86F-2269958085CA}"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57809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002237-A5B3-4A1E-B86F-2269958085CA}"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197501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002237-A5B3-4A1E-B86F-2269958085CA}"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382040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002237-A5B3-4A1E-B86F-2269958085CA}"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108791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ru-RU" smtClean="0"/>
              <a:t>Образец заголовка</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002237-A5B3-4A1E-B86F-2269958085CA}" type="datetimeFigureOut">
              <a:rPr lang="ru-RU" smtClean="0"/>
              <a:t>06.09.2020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62365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002237-A5B3-4A1E-B86F-2269958085CA}"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404156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smtClean="0"/>
              <a:t>Образец текста</a:t>
            </a:r>
          </a:p>
        </p:txBody>
      </p:sp>
      <p:sp>
        <p:nvSpPr>
          <p:cNvPr id="4" name="Content Placeholder 3"/>
          <p:cNvSpPr>
            <a:spLocks noGrp="1"/>
          </p:cNvSpPr>
          <p:nvPr>
            <p:ph sz="half" idx="2"/>
          </p:nvPr>
        </p:nvSpPr>
        <p:spPr>
          <a:xfrm>
            <a:off x="520713" y="3905482"/>
            <a:ext cx="3198096" cy="574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smtClean="0"/>
              <a:t>Образец текста</a:t>
            </a:r>
          </a:p>
        </p:txBody>
      </p:sp>
      <p:sp>
        <p:nvSpPr>
          <p:cNvPr id="6" name="Content Placeholder 5"/>
          <p:cNvSpPr>
            <a:spLocks noGrp="1"/>
          </p:cNvSpPr>
          <p:nvPr>
            <p:ph sz="quarter" idx="4"/>
          </p:nvPr>
        </p:nvSpPr>
        <p:spPr>
          <a:xfrm>
            <a:off x="3827086" y="3905482"/>
            <a:ext cx="3213847" cy="574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002237-A5B3-4A1E-B86F-2269958085CA}" type="datetimeFigureOut">
              <a:rPr lang="ru-RU" smtClean="0"/>
              <a:t>06.09.2020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161420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002237-A5B3-4A1E-B86F-2269958085CA}" type="datetimeFigureOut">
              <a:rPr lang="ru-RU" smtClean="0"/>
              <a:t>06.09.2020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310644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02237-A5B3-4A1E-B86F-2269958085CA}" type="datetimeFigureOut">
              <a:rPr lang="ru-RU" smtClean="0"/>
              <a:t>06.09.2020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367882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smtClean="0"/>
              <a:t>Образец заголовка</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79002237-A5B3-4A1E-B86F-2269958085CA}"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171643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smtClean="0"/>
              <a:t>Вставка рисунка</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79002237-A5B3-4A1E-B86F-2269958085CA}" type="datetimeFigureOut">
              <a:rPr lang="ru-RU" smtClean="0"/>
              <a:t>06.09.2020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859373-51E1-413C-9FD6-E49F3DAFA9FC}" type="slidenum">
              <a:rPr lang="ru-RU" smtClean="0"/>
              <a:t>‹#›</a:t>
            </a:fld>
            <a:endParaRPr lang="ru-RU"/>
          </a:p>
        </p:txBody>
      </p:sp>
    </p:spTree>
    <p:extLst>
      <p:ext uri="{BB962C8B-B14F-4D97-AF65-F5344CB8AC3E}">
        <p14:creationId xmlns:p14="http://schemas.microsoft.com/office/powerpoint/2010/main" val="27650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9002237-A5B3-4A1E-B86F-2269958085CA}" type="datetimeFigureOut">
              <a:rPr lang="ru-RU" smtClean="0"/>
              <a:t>06.09.2020</a:t>
            </a:fld>
            <a:endParaRPr lang="ru-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7859373-51E1-413C-9FD6-E49F3DAFA9FC}" type="slidenum">
              <a:rPr lang="ru-RU" smtClean="0"/>
              <a:t>‹#›</a:t>
            </a:fld>
            <a:endParaRPr lang="ru-RU"/>
          </a:p>
        </p:txBody>
      </p:sp>
    </p:spTree>
    <p:extLst>
      <p:ext uri="{BB962C8B-B14F-4D97-AF65-F5344CB8AC3E}">
        <p14:creationId xmlns:p14="http://schemas.microsoft.com/office/powerpoint/2010/main" val="283547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с одним вырезанным углом 10"/>
          <p:cNvSpPr/>
          <p:nvPr/>
        </p:nvSpPr>
        <p:spPr>
          <a:xfrm rot="10800000">
            <a:off x="216363" y="274320"/>
            <a:ext cx="7068355" cy="10165080"/>
          </a:xfrm>
          <a:prstGeom prst="snip1Rect">
            <a:avLst>
              <a:gd name="adj" fmla="val 20201"/>
            </a:avLst>
          </a:prstGeom>
          <a:no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5400000">
            <a:off x="1350373" y="207373"/>
            <a:ext cx="4233455" cy="6934203"/>
          </a:xfrm>
          <a:prstGeom prst="rect">
            <a:avLst/>
          </a:prstGeom>
          <a:solidFill>
            <a:srgbClr val="F0975A"/>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192" tIns="89596" rIns="179192" bIns="89596" numCol="1" spcCol="0" rtlCol="0" fromWordArt="0" anchor="ctr" anchorCtr="0" forceAA="0" compatLnSpc="1">
            <a:prstTxWarp prst="textNoShape">
              <a:avLst/>
            </a:prstTxWarp>
            <a:noAutofit/>
          </a:bodyPr>
          <a:lstStyle/>
          <a:p>
            <a:pPr algn="ctr"/>
            <a:endParaRPr lang="ru-RU" sz="3527"/>
          </a:p>
        </p:txBody>
      </p:sp>
      <p:sp>
        <p:nvSpPr>
          <p:cNvPr id="6" name="Прямоугольник 5"/>
          <p:cNvSpPr/>
          <p:nvPr/>
        </p:nvSpPr>
        <p:spPr>
          <a:xfrm rot="5400000">
            <a:off x="1830350" y="-240776"/>
            <a:ext cx="1232892" cy="4156059"/>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192" tIns="89596" rIns="179192" bIns="89596" numCol="1" spcCol="0" rtlCol="0" fromWordArt="0" anchor="ctr" anchorCtr="0" forceAA="0" compatLnSpc="1">
            <a:prstTxWarp prst="textNoShape">
              <a:avLst/>
            </a:prstTxWarp>
            <a:noAutofit/>
          </a:bodyPr>
          <a:lstStyle/>
          <a:p>
            <a:pPr algn="ctr"/>
            <a:endParaRPr lang="ru-RU" sz="3527"/>
          </a:p>
        </p:txBody>
      </p:sp>
      <p:sp>
        <p:nvSpPr>
          <p:cNvPr id="2" name="Заголовок 1"/>
          <p:cNvSpPr>
            <a:spLocks noGrp="1"/>
          </p:cNvSpPr>
          <p:nvPr>
            <p:ph type="ctrTitle"/>
          </p:nvPr>
        </p:nvSpPr>
        <p:spPr>
          <a:xfrm>
            <a:off x="216366" y="1387643"/>
            <a:ext cx="4156060" cy="899220"/>
          </a:xfrm>
        </p:spPr>
        <p:txBody>
          <a:bodyPr>
            <a:noAutofit/>
          </a:bodyPr>
          <a:lstStyle/>
          <a:p>
            <a:pPr algn="r"/>
            <a:r>
              <a:rPr lang="ru-RU" sz="6000" dirty="0" smtClean="0">
                <a:solidFill>
                  <a:schemeClr val="bg1"/>
                </a:solidFill>
                <a:latin typeface="Bahnschrift SemiBold Condensed" panose="020B0502040204020203" pitchFamily="34" charset="0"/>
              </a:rPr>
              <a:t>«</a:t>
            </a:r>
            <a:r>
              <a:rPr lang="ru-RU" sz="6000" dirty="0">
                <a:solidFill>
                  <a:schemeClr val="bg1"/>
                </a:solidFill>
                <a:latin typeface="Bahnschrift SemiBold Condensed" panose="020B0502040204020203" pitchFamily="34" charset="0"/>
              </a:rPr>
              <a:t>100 городов»</a:t>
            </a:r>
          </a:p>
        </p:txBody>
      </p:sp>
      <p:sp>
        <p:nvSpPr>
          <p:cNvPr id="3" name="Подзаголовок 2"/>
          <p:cNvSpPr>
            <a:spLocks noGrp="1"/>
          </p:cNvSpPr>
          <p:nvPr>
            <p:ph type="subTitle" idx="1"/>
          </p:nvPr>
        </p:nvSpPr>
        <p:spPr>
          <a:xfrm>
            <a:off x="4267503" y="4788907"/>
            <a:ext cx="2666700" cy="1002295"/>
          </a:xfrm>
        </p:spPr>
        <p:txBody>
          <a:bodyPr>
            <a:noAutofit/>
          </a:bodyPr>
          <a:lstStyle/>
          <a:p>
            <a:pPr algn="r">
              <a:spcBef>
                <a:spcPts val="400"/>
              </a:spcBef>
            </a:pPr>
            <a:r>
              <a:rPr lang="ru-RU" sz="1800" dirty="0"/>
              <a:t>Команда</a:t>
            </a:r>
            <a:r>
              <a:rPr lang="ru-RU" sz="1800" dirty="0">
                <a:latin typeface="Corbel Light" panose="020B0303020204020204" pitchFamily="34" charset="0"/>
              </a:rPr>
              <a:t> </a:t>
            </a:r>
            <a:r>
              <a:rPr lang="en-US" sz="1800" dirty="0">
                <a:solidFill>
                  <a:srgbClr val="492207"/>
                </a:solidFill>
                <a:effectLst>
                  <a:outerShdw blurRad="38100" dist="38100" dir="2700000" algn="tl">
                    <a:srgbClr val="000000">
                      <a:alpha val="43137"/>
                    </a:srgbClr>
                  </a:outerShdw>
                </a:effectLst>
                <a:latin typeface="Bahnschrift SemiBold Condensed" panose="020B0502040204020203" pitchFamily="34" charset="0"/>
              </a:rPr>
              <a:t>URBAN Motion</a:t>
            </a:r>
          </a:p>
          <a:p>
            <a:pPr algn="r">
              <a:spcBef>
                <a:spcPts val="400"/>
              </a:spcBef>
            </a:pPr>
            <a:r>
              <a:rPr lang="ru-RU" sz="1800" dirty="0"/>
              <a:t>г</a:t>
            </a:r>
            <a:r>
              <a:rPr lang="ru-RU" sz="1800" dirty="0" smtClean="0"/>
              <a:t>. Санкт-Петербург</a:t>
            </a:r>
            <a:r>
              <a:rPr lang="ru-RU" sz="1800" dirty="0"/>
              <a:t>, </a:t>
            </a:r>
            <a:endParaRPr lang="ru-RU" sz="1800" dirty="0" smtClean="0"/>
          </a:p>
          <a:p>
            <a:pPr algn="r">
              <a:spcBef>
                <a:spcPts val="400"/>
              </a:spcBef>
            </a:pPr>
            <a:r>
              <a:rPr lang="ru-RU" sz="1800" dirty="0" smtClean="0"/>
              <a:t>Университет </a:t>
            </a:r>
            <a:r>
              <a:rPr lang="ru-RU" sz="1800" dirty="0"/>
              <a:t>ИТМО, 2020</a:t>
            </a:r>
          </a:p>
        </p:txBody>
      </p:sp>
      <p:sp>
        <p:nvSpPr>
          <p:cNvPr id="7" name="TextBox 6"/>
          <p:cNvSpPr txBox="1"/>
          <p:nvPr/>
        </p:nvSpPr>
        <p:spPr>
          <a:xfrm>
            <a:off x="1842586" y="1220806"/>
            <a:ext cx="2682240" cy="523220"/>
          </a:xfrm>
          <a:prstGeom prst="rect">
            <a:avLst/>
          </a:prstGeom>
          <a:noFill/>
        </p:spPr>
        <p:txBody>
          <a:bodyPr wrap="square" rtlCol="0">
            <a:spAutoFit/>
          </a:bodyPr>
          <a:lstStyle/>
          <a:p>
            <a:r>
              <a:rPr lang="ru-RU" sz="2800" b="1" dirty="0" smtClean="0">
                <a:solidFill>
                  <a:schemeClr val="bg1"/>
                </a:solidFill>
                <a:latin typeface="+mj-lt"/>
              </a:rPr>
              <a:t>Кейс-чемпионат</a:t>
            </a:r>
            <a:endParaRPr lang="ru-RU" sz="2800" b="1" dirty="0">
              <a:solidFill>
                <a:schemeClr val="bg1"/>
              </a:solidFill>
              <a:latin typeface="+mj-lt"/>
            </a:endParaRPr>
          </a:p>
        </p:txBody>
      </p:sp>
    </p:spTree>
    <p:extLst>
      <p:ext uri="{BB962C8B-B14F-4D97-AF65-F5344CB8AC3E}">
        <p14:creationId xmlns:p14="http://schemas.microsoft.com/office/powerpoint/2010/main" val="368732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с одним вырезанным углом 22"/>
          <p:cNvSpPr/>
          <p:nvPr/>
        </p:nvSpPr>
        <p:spPr>
          <a:xfrm>
            <a:off x="258148" y="157655"/>
            <a:ext cx="6783784" cy="10140003"/>
          </a:xfrm>
          <a:prstGeom prst="snip1Rect">
            <a:avLst/>
          </a:prstGeom>
          <a:noFill/>
          <a:ln>
            <a:solidFill>
              <a:srgbClr val="49220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0"/>
            <a:ext cx="3383280" cy="10691813"/>
          </a:xfrm>
          <a:prstGeom prst="rect">
            <a:avLst/>
          </a:prstGeom>
          <a:solidFill>
            <a:srgbClr val="F0975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8560" y="0"/>
            <a:ext cx="7354869" cy="1376053"/>
          </a:xfrm>
        </p:spPr>
        <p:txBody>
          <a:bodyPr>
            <a:noAutofit/>
          </a:bodyPr>
          <a:lstStyle/>
          <a:p>
            <a:r>
              <a:rPr lang="ru-RU" sz="8000" dirty="0" smtClean="0">
                <a:solidFill>
                  <a:srgbClr val="492207"/>
                </a:solidFill>
                <a:latin typeface="Bahnschrift SemiBold Condensed" panose="020B0502040204020203" pitchFamily="34" charset="0"/>
              </a:rPr>
              <a:t>Проблемный участок</a:t>
            </a:r>
            <a:endParaRPr lang="ru-RU" sz="8000" dirty="0">
              <a:solidFill>
                <a:srgbClr val="492207"/>
              </a:solidFill>
              <a:latin typeface="Bahnschrift SemiBold Condensed" panose="020B0502040204020203" pitchFamily="34" charset="0"/>
            </a:endParaRPr>
          </a:p>
        </p:txBody>
      </p:sp>
      <p:pic>
        <p:nvPicPr>
          <p:cNvPr id="4" name="Рисунок 3"/>
          <p:cNvPicPr>
            <a:picLocks noChangeAspect="1"/>
          </p:cNvPicPr>
          <p:nvPr/>
        </p:nvPicPr>
        <p:blipFill rotWithShape="1">
          <a:blip r:embed="rId2"/>
          <a:srcRect l="9500" t="15185" r="11750" b="2889"/>
          <a:stretch/>
        </p:blipFill>
        <p:spPr>
          <a:xfrm>
            <a:off x="258147" y="6324053"/>
            <a:ext cx="7055697" cy="4128889"/>
          </a:xfrm>
          <a:prstGeom prst="rect">
            <a:avLst/>
          </a:prstGeom>
          <a:ln>
            <a:solidFill>
              <a:schemeClr val="accent2">
                <a:lumMod val="20000"/>
                <a:lumOff val="80000"/>
              </a:schemeClr>
            </a:solidFill>
          </a:ln>
          <a:effectLst>
            <a:glow rad="101600">
              <a:schemeClr val="accent2">
                <a:lumMod val="20000"/>
                <a:lumOff val="80000"/>
                <a:alpha val="60000"/>
              </a:schemeClr>
            </a:glow>
          </a:effectLst>
        </p:spPr>
      </p:pic>
      <p:sp>
        <p:nvSpPr>
          <p:cNvPr id="9" name="TextBox 8"/>
          <p:cNvSpPr txBox="1"/>
          <p:nvPr/>
        </p:nvSpPr>
        <p:spPr>
          <a:xfrm>
            <a:off x="142536" y="1193622"/>
            <a:ext cx="3125133" cy="5078313"/>
          </a:xfrm>
          <a:prstGeom prst="rect">
            <a:avLst/>
          </a:prstGeom>
          <a:noFill/>
        </p:spPr>
        <p:txBody>
          <a:bodyPr wrap="square" rtlCol="0">
            <a:spAutoFit/>
          </a:bodyPr>
          <a:lstStyle/>
          <a:p>
            <a:r>
              <a:rPr lang="ru-RU" dirty="0" smtClean="0"/>
              <a:t>Получив задание от организаторов чемпионата, мы поняли, что именно ситуация в родном районе одного из членов команды </a:t>
            </a:r>
            <a:r>
              <a:rPr lang="en-US" dirty="0" smtClean="0">
                <a:latin typeface="Bahnschrift SemiBold Condensed" panose="020B0502040204020203" pitchFamily="34" charset="0"/>
              </a:rPr>
              <a:t>URBAN Motion</a:t>
            </a:r>
            <a:r>
              <a:rPr lang="ru-RU" dirty="0" smtClean="0">
                <a:latin typeface="Bahnschrift SemiBold Condensed" panose="020B0502040204020203" pitchFamily="34" charset="0"/>
              </a:rPr>
              <a:t> </a:t>
            </a:r>
            <a:r>
              <a:rPr lang="ru-RU" dirty="0" smtClean="0"/>
              <a:t>заслуживает внимания.</a:t>
            </a:r>
          </a:p>
          <a:p>
            <a:endParaRPr lang="ru-RU" dirty="0"/>
          </a:p>
          <a:p>
            <a:r>
              <a:rPr lang="ru-RU" dirty="0" smtClean="0"/>
              <a:t>Ниже изображена часть Василеостровского района в </a:t>
            </a:r>
            <a:r>
              <a:rPr lang="ru-RU" dirty="0" err="1" smtClean="0"/>
              <a:t>г.Санкт</a:t>
            </a:r>
            <a:r>
              <a:rPr lang="ru-RU" dirty="0" smtClean="0"/>
              <a:t>-Петербург, а именно МО №11 «Остров Декабристов».  </a:t>
            </a:r>
            <a:endParaRPr lang="en-US" dirty="0" smtClean="0"/>
          </a:p>
          <a:p>
            <a:endParaRPr lang="en-US" dirty="0"/>
          </a:p>
          <a:p>
            <a:r>
              <a:rPr lang="ru-RU" dirty="0" smtClean="0"/>
              <a:t>На карте отмечены основные объекты притяжения транспортных потоков в данном районе.</a:t>
            </a:r>
            <a:endParaRPr lang="ru-RU" dirty="0"/>
          </a:p>
        </p:txBody>
      </p:sp>
      <p:sp>
        <p:nvSpPr>
          <p:cNvPr id="12" name="TextBox 11"/>
          <p:cNvSpPr txBox="1"/>
          <p:nvPr/>
        </p:nvSpPr>
        <p:spPr>
          <a:xfrm>
            <a:off x="3394847" y="1555531"/>
            <a:ext cx="3761347" cy="3139321"/>
          </a:xfrm>
          <a:prstGeom prst="rect">
            <a:avLst/>
          </a:prstGeom>
          <a:noFill/>
        </p:spPr>
        <p:txBody>
          <a:bodyPr wrap="square" rtlCol="0">
            <a:spAutoFit/>
          </a:bodyPr>
          <a:lstStyle/>
          <a:p>
            <a:pPr marL="285750" indent="-285750">
              <a:buFont typeface="Arial" panose="020B0604020202020204" pitchFamily="34" charset="0"/>
              <a:buChar char="•"/>
            </a:pPr>
            <a:r>
              <a:rPr lang="ru-RU" b="1" dirty="0" smtClean="0"/>
              <a:t>Въезд на ЗСД</a:t>
            </a:r>
          </a:p>
          <a:p>
            <a:pPr marL="285750" indent="-285750">
              <a:buFont typeface="Arial" panose="020B0604020202020204" pitchFamily="34" charset="0"/>
              <a:buChar char="•"/>
            </a:pPr>
            <a:r>
              <a:rPr lang="ru-RU" dirty="0" smtClean="0"/>
              <a:t>Станция метро Приморская</a:t>
            </a:r>
          </a:p>
          <a:p>
            <a:pPr marL="285750" indent="-285750">
              <a:buFont typeface="Arial" panose="020B0604020202020204" pitchFamily="34" charset="0"/>
              <a:buChar char="•"/>
            </a:pPr>
            <a:r>
              <a:rPr lang="ru-RU" dirty="0" smtClean="0"/>
              <a:t>Морская набережная</a:t>
            </a:r>
          </a:p>
          <a:p>
            <a:pPr marL="285750" indent="-285750">
              <a:buFont typeface="Arial" panose="020B0604020202020204" pitchFamily="34" charset="0"/>
              <a:buChar char="•"/>
            </a:pPr>
            <a:r>
              <a:rPr lang="ru-RU" dirty="0" smtClean="0"/>
              <a:t>Академическая гимназия им. </a:t>
            </a:r>
            <a:r>
              <a:rPr lang="ru-RU" dirty="0" err="1" smtClean="0"/>
              <a:t>Д.К.Фадеева</a:t>
            </a:r>
            <a:endParaRPr lang="ru-RU" dirty="0" smtClean="0"/>
          </a:p>
          <a:p>
            <a:pPr marL="285750" indent="-285750">
              <a:buFont typeface="Arial" panose="020B0604020202020204" pitchFamily="34" charset="0"/>
              <a:buChar char="•"/>
            </a:pPr>
            <a:r>
              <a:rPr lang="ru-RU" dirty="0" smtClean="0"/>
              <a:t>Гимназия №586</a:t>
            </a:r>
          </a:p>
          <a:p>
            <a:pPr marL="285750" indent="-285750">
              <a:buFont typeface="Arial" panose="020B0604020202020204" pitchFamily="34" charset="0"/>
              <a:buChar char="•"/>
            </a:pPr>
            <a:r>
              <a:rPr lang="ru-RU" dirty="0" smtClean="0"/>
              <a:t>Средняя общеобразовательная школа №16</a:t>
            </a:r>
          </a:p>
          <a:p>
            <a:pPr marL="285750" indent="-285750">
              <a:buFont typeface="Arial" panose="020B0604020202020204" pitchFamily="34" charset="0"/>
              <a:buChar char="•"/>
            </a:pPr>
            <a:r>
              <a:rPr lang="ru-RU" dirty="0" smtClean="0"/>
              <a:t>Средняя общеобразовательная школа №31</a:t>
            </a:r>
          </a:p>
          <a:p>
            <a:pPr marL="285750" indent="-285750">
              <a:buFont typeface="Arial" panose="020B0604020202020204" pitchFamily="34" charset="0"/>
              <a:buChar char="•"/>
            </a:pPr>
            <a:endParaRPr lang="ru-RU" dirty="0"/>
          </a:p>
        </p:txBody>
      </p:sp>
      <p:sp>
        <p:nvSpPr>
          <p:cNvPr id="16" name="Стрелка вниз 15"/>
          <p:cNvSpPr/>
          <p:nvPr/>
        </p:nvSpPr>
        <p:spPr>
          <a:xfrm>
            <a:off x="4141075" y="8576441"/>
            <a:ext cx="220718" cy="265535"/>
          </a:xfrm>
          <a:prstGeom prst="downArrow">
            <a:avLst/>
          </a:prstGeom>
          <a:solidFill>
            <a:srgbClr val="C0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5182244" y="6839755"/>
            <a:ext cx="374321" cy="399393"/>
          </a:xfrm>
          <a:prstGeom prst="downArrow">
            <a:avLst/>
          </a:prstGeom>
          <a:solidFill>
            <a:srgbClr val="C0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4703379" y="6574220"/>
            <a:ext cx="220718" cy="265535"/>
          </a:xfrm>
          <a:prstGeom prst="downArrow">
            <a:avLst/>
          </a:prstGeom>
          <a:solidFill>
            <a:srgbClr val="C0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3004910" y="10032123"/>
            <a:ext cx="220718" cy="265535"/>
          </a:xfrm>
          <a:prstGeom prst="downArrow">
            <a:avLst/>
          </a:prstGeom>
          <a:solidFill>
            <a:srgbClr val="C0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3289738" y="7709337"/>
            <a:ext cx="220718" cy="265535"/>
          </a:xfrm>
          <a:prstGeom prst="downArrow">
            <a:avLst/>
          </a:prstGeom>
          <a:solidFill>
            <a:srgbClr val="C0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2632841" y="7574089"/>
            <a:ext cx="220718" cy="265535"/>
          </a:xfrm>
          <a:prstGeom prst="downArrow">
            <a:avLst/>
          </a:prstGeom>
          <a:solidFill>
            <a:srgbClr val="C0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2743200" y="6493953"/>
            <a:ext cx="220718" cy="265535"/>
          </a:xfrm>
          <a:prstGeom prst="downArrow">
            <a:avLst/>
          </a:prstGeom>
          <a:solidFill>
            <a:srgbClr val="C0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092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 одним вырезанным углом 13"/>
          <p:cNvSpPr/>
          <p:nvPr/>
        </p:nvSpPr>
        <p:spPr>
          <a:xfrm rot="10800000">
            <a:off x="263264" y="274320"/>
            <a:ext cx="7021453" cy="10165080"/>
          </a:xfrm>
          <a:prstGeom prst="snip1Rect">
            <a:avLst>
              <a:gd name="adj" fmla="val 8073"/>
            </a:avLst>
          </a:prstGeom>
          <a:no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586288" y="0"/>
            <a:ext cx="2453660" cy="106918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4324" y="7260555"/>
            <a:ext cx="6875640" cy="3139321"/>
          </a:xfrm>
          <a:prstGeom prst="rect">
            <a:avLst/>
          </a:prstGeom>
          <a:noFill/>
        </p:spPr>
        <p:txBody>
          <a:bodyPr wrap="square" rtlCol="0">
            <a:spAutoFit/>
          </a:bodyPr>
          <a:lstStyle/>
          <a:p>
            <a:r>
              <a:rPr lang="ru-RU" dirty="0" smtClean="0"/>
              <a:t>Оба сервиса представляют обобщенную картину на основе измерений, накопленных за предыдущие два месяца.</a:t>
            </a:r>
          </a:p>
          <a:p>
            <a:endParaRPr lang="ru-RU" dirty="0"/>
          </a:p>
          <a:p>
            <a:r>
              <a:rPr lang="ru-RU" dirty="0" smtClean="0"/>
              <a:t>Рассматривая собранные данные стоит учитывать два важных момента, повлиявших на отображаемые данные:</a:t>
            </a:r>
          </a:p>
          <a:p>
            <a:pPr marL="342900" indent="-342900">
              <a:buAutoNum type="arabicPeriod"/>
            </a:pPr>
            <a:r>
              <a:rPr lang="ru-RU" dirty="0" smtClean="0"/>
              <a:t>Нагрузка на дорожную сеть и загруженность общественного транспорта в крупных городах, например в Москве и Санкт-Петербурге, в летнее время меньше;</a:t>
            </a:r>
          </a:p>
          <a:p>
            <a:pPr marL="342900" indent="-342900">
              <a:buAutoNum type="arabicPeriod"/>
            </a:pPr>
            <a:r>
              <a:rPr lang="ru-RU" dirty="0" smtClean="0"/>
              <a:t>Уровень нагрузки на транспортную систему в период ограничений из-за эпидемии </a:t>
            </a:r>
            <a:r>
              <a:rPr lang="en-US" smtClean="0"/>
              <a:t>Covid-19 </a:t>
            </a:r>
            <a:r>
              <a:rPr lang="ru-RU" smtClean="0"/>
              <a:t>был значительно ниже обычного.</a:t>
            </a:r>
            <a:endParaRPr lang="ru-RU" dirty="0"/>
          </a:p>
        </p:txBody>
      </p:sp>
      <p:sp>
        <p:nvSpPr>
          <p:cNvPr id="6" name="Заголовок 1"/>
          <p:cNvSpPr txBox="1">
            <a:spLocks/>
          </p:cNvSpPr>
          <p:nvPr/>
        </p:nvSpPr>
        <p:spPr>
          <a:xfrm>
            <a:off x="1685925" y="264069"/>
            <a:ext cx="5113025" cy="985707"/>
          </a:xfrm>
          <a:prstGeom prst="rect">
            <a:avLst/>
          </a:prstGeom>
        </p:spPr>
        <p:txBody>
          <a:bodyPr vert="horz" lIns="91440" tIns="4572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ru-RU" sz="8000" dirty="0" smtClean="0">
                <a:solidFill>
                  <a:srgbClr val="492207"/>
                </a:solidFill>
                <a:latin typeface="Bahnschrift SemiBold Condensed" panose="020B0502040204020203" pitchFamily="34" charset="0"/>
              </a:rPr>
              <a:t>Исследование</a:t>
            </a:r>
            <a:endParaRPr lang="ru-RU" sz="8000" dirty="0">
              <a:solidFill>
                <a:srgbClr val="492207"/>
              </a:solidFill>
              <a:latin typeface="Bahnschrift SemiBold Condensed" panose="020B0502040204020203" pitchFamily="34" charset="0"/>
            </a:endParaRPr>
          </a:p>
        </p:txBody>
      </p:sp>
      <p:sp>
        <p:nvSpPr>
          <p:cNvPr id="9" name="TextBox 8"/>
          <p:cNvSpPr txBox="1"/>
          <p:nvPr/>
        </p:nvSpPr>
        <p:spPr>
          <a:xfrm>
            <a:off x="264324" y="1442405"/>
            <a:ext cx="6875640" cy="2308324"/>
          </a:xfrm>
          <a:prstGeom prst="rect">
            <a:avLst/>
          </a:prstGeom>
          <a:noFill/>
        </p:spPr>
        <p:txBody>
          <a:bodyPr wrap="square" rtlCol="0">
            <a:spAutoFit/>
          </a:bodyPr>
          <a:lstStyle/>
          <a:p>
            <a:r>
              <a:rPr lang="ru-RU" dirty="0" smtClean="0"/>
              <a:t>Член нашей команды, проживающий в МО «Остров Декабристов», на основе ежедневных наблюдений отметил, что в часы пик улицы района не справляются с потоком машин, образуются пробки, в которых застревает как личный, так и общественный транспорт. </a:t>
            </a:r>
          </a:p>
          <a:p>
            <a:endParaRPr lang="ru-RU" dirty="0"/>
          </a:p>
          <a:p>
            <a:r>
              <a:rPr lang="ru-RU" dirty="0"/>
              <a:t>И</a:t>
            </a:r>
            <a:r>
              <a:rPr lang="ru-RU" dirty="0" smtClean="0"/>
              <a:t>сследование данных, хранящихся в базах сервисов </a:t>
            </a:r>
            <a:r>
              <a:rPr lang="en-US" dirty="0" smtClean="0"/>
              <a:t>Google Maps </a:t>
            </a:r>
            <a:r>
              <a:rPr lang="ru-RU" dirty="0" smtClean="0"/>
              <a:t>и </a:t>
            </a:r>
            <a:r>
              <a:rPr lang="ru-RU" dirty="0" err="1" smtClean="0"/>
              <a:t>Яндекс.Карты</a:t>
            </a:r>
            <a:r>
              <a:rPr lang="ru-RU" dirty="0" smtClean="0"/>
              <a:t>, показало следующую картину загруженности дорожной системы в данном районе:</a:t>
            </a:r>
            <a:endParaRPr lang="ru-RU" dirty="0"/>
          </a:p>
        </p:txBody>
      </p:sp>
      <p:pic>
        <p:nvPicPr>
          <p:cNvPr id="11" name="Рисунок 10"/>
          <p:cNvPicPr>
            <a:picLocks noChangeAspect="1"/>
          </p:cNvPicPr>
          <p:nvPr/>
        </p:nvPicPr>
        <p:blipFill rotWithShape="1">
          <a:blip r:embed="rId2"/>
          <a:srcRect l="7301" t="24144" r="9965" b="36968"/>
          <a:stretch/>
        </p:blipFill>
        <p:spPr>
          <a:xfrm>
            <a:off x="234689" y="3793593"/>
            <a:ext cx="6020500" cy="1591822"/>
          </a:xfrm>
          <a:prstGeom prst="rect">
            <a:avLst/>
          </a:prstGeom>
          <a:ln w="38100">
            <a:solidFill>
              <a:srgbClr val="F0975A"/>
            </a:solidFill>
          </a:ln>
        </p:spPr>
      </p:pic>
      <p:pic>
        <p:nvPicPr>
          <p:cNvPr id="12" name="Рисунок 11"/>
          <p:cNvPicPr>
            <a:picLocks noChangeAspect="1"/>
          </p:cNvPicPr>
          <p:nvPr/>
        </p:nvPicPr>
        <p:blipFill rotWithShape="1">
          <a:blip r:embed="rId3"/>
          <a:srcRect l="7144" t="40949" r="9966" b="19884"/>
          <a:stretch/>
        </p:blipFill>
        <p:spPr>
          <a:xfrm>
            <a:off x="1277696" y="5534327"/>
            <a:ext cx="6020500" cy="1600171"/>
          </a:xfrm>
          <a:prstGeom prst="rect">
            <a:avLst/>
          </a:prstGeom>
          <a:ln w="38100">
            <a:solidFill>
              <a:srgbClr val="F0975A"/>
            </a:solidFill>
          </a:ln>
        </p:spPr>
      </p:pic>
    </p:spTree>
    <p:extLst>
      <p:ext uri="{BB962C8B-B14F-4D97-AF65-F5344CB8AC3E}">
        <p14:creationId xmlns:p14="http://schemas.microsoft.com/office/powerpoint/2010/main" val="1429656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с одним вырезанным углом 15"/>
          <p:cNvSpPr/>
          <p:nvPr/>
        </p:nvSpPr>
        <p:spPr>
          <a:xfrm>
            <a:off x="1306234" y="275904"/>
            <a:ext cx="6098957" cy="10140003"/>
          </a:xfrm>
          <a:prstGeom prst="snip1Rect">
            <a:avLst/>
          </a:prstGeom>
          <a:noFill/>
          <a:ln>
            <a:solidFill>
              <a:srgbClr val="49220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71513" y="0"/>
            <a:ext cx="2453660" cy="10691813"/>
          </a:xfrm>
          <a:prstGeom prst="rect">
            <a:avLst/>
          </a:prstGeom>
          <a:solidFill>
            <a:srgbClr val="F0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37729" y="6040997"/>
            <a:ext cx="4625357" cy="985707"/>
          </a:xfrm>
        </p:spPr>
        <p:txBody>
          <a:bodyPr>
            <a:noAutofit/>
          </a:bodyPr>
          <a:lstStyle/>
          <a:p>
            <a:r>
              <a:rPr lang="ru-RU" sz="8000" dirty="0" smtClean="0">
                <a:solidFill>
                  <a:srgbClr val="492207"/>
                </a:solidFill>
                <a:latin typeface="Bahnschrift SemiBold Condensed" panose="020B0502040204020203" pitchFamily="34" charset="0"/>
              </a:rPr>
              <a:t>Цель работы</a:t>
            </a:r>
            <a:endParaRPr lang="ru-RU" sz="8000" dirty="0">
              <a:solidFill>
                <a:srgbClr val="492207"/>
              </a:solidFill>
              <a:latin typeface="Bahnschrift SemiBold Condensed" panose="020B0502040204020203" pitchFamily="34" charset="0"/>
            </a:endParaRPr>
          </a:p>
        </p:txBody>
      </p:sp>
      <p:sp>
        <p:nvSpPr>
          <p:cNvPr id="5" name="TextBox 4"/>
          <p:cNvSpPr txBox="1"/>
          <p:nvPr/>
        </p:nvSpPr>
        <p:spPr>
          <a:xfrm>
            <a:off x="223141" y="7026704"/>
            <a:ext cx="6875640" cy="1477328"/>
          </a:xfrm>
          <a:prstGeom prst="rect">
            <a:avLst/>
          </a:prstGeom>
          <a:noFill/>
        </p:spPr>
        <p:txBody>
          <a:bodyPr wrap="square" rtlCol="0">
            <a:spAutoFit/>
          </a:bodyPr>
          <a:lstStyle/>
          <a:p>
            <a:r>
              <a:rPr lang="ru-RU" dirty="0" smtClean="0"/>
              <a:t>Целью нашей работы стало уменьшение времени, затрачиваемого жителями Санкт-Петербурга на перемещение из центральных районов города в МО «Остров Декабристов» или же в обратном порядке.</a:t>
            </a:r>
          </a:p>
          <a:p>
            <a:endParaRPr lang="ru-RU" dirty="0"/>
          </a:p>
        </p:txBody>
      </p:sp>
      <p:pic>
        <p:nvPicPr>
          <p:cNvPr id="2050" name="Picture 2" descr="Тарифы на проезд по ЗСД подорожают с 18 января : ЗакС.Ру : новости  Санкт-Петербург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819" y="243482"/>
            <a:ext cx="4686301" cy="2636045"/>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1702" y="142868"/>
            <a:ext cx="2312678" cy="2862322"/>
          </a:xfrm>
          <a:prstGeom prst="rect">
            <a:avLst/>
          </a:prstGeom>
          <a:noFill/>
        </p:spPr>
        <p:txBody>
          <a:bodyPr wrap="square" rtlCol="0">
            <a:spAutoFit/>
          </a:bodyPr>
          <a:lstStyle/>
          <a:p>
            <a:r>
              <a:rPr lang="ru-RU" dirty="0" smtClean="0"/>
              <a:t>Одним из самых загруженных участков дорожной сети в данной районе является перекресток, на котором сходятся улицы Наличная, Уральская и Кораблестроителей.</a:t>
            </a:r>
            <a:endParaRPr lang="ru-RU" dirty="0"/>
          </a:p>
        </p:txBody>
      </p:sp>
      <p:sp>
        <p:nvSpPr>
          <p:cNvPr id="14" name="TextBox 13"/>
          <p:cNvSpPr txBox="1"/>
          <p:nvPr/>
        </p:nvSpPr>
        <p:spPr>
          <a:xfrm>
            <a:off x="151703" y="3128960"/>
            <a:ext cx="7070418" cy="2862322"/>
          </a:xfrm>
          <a:prstGeom prst="rect">
            <a:avLst/>
          </a:prstGeom>
          <a:noFill/>
        </p:spPr>
        <p:txBody>
          <a:bodyPr wrap="square" rtlCol="0">
            <a:spAutoFit/>
          </a:bodyPr>
          <a:lstStyle/>
          <a:p>
            <a:r>
              <a:rPr lang="ru-RU" dirty="0" smtClean="0"/>
              <a:t>Пробки в данном районе отчасти обусловлены усилившимся потоком личного автомобильного транспорта, прибывающего в район или уезжающего из него по Западному скоростному диаметру. Строительство ЗСД помогло частично разгрузить транспортную систему города, но стало причиной образования локальных проблем.</a:t>
            </a:r>
          </a:p>
          <a:p>
            <a:endParaRPr lang="ru-RU" dirty="0"/>
          </a:p>
          <a:p>
            <a:r>
              <a:rPr lang="ru-RU" dirty="0" smtClean="0"/>
              <a:t>Однако, изменение инфраструктуры, связанной с этой частью транспортных путей, оказалось бы слишком дорогостоящим, поэтому мы решили сконцентрироваться на решениях проблемы, не относящихся к ЗСД.</a:t>
            </a:r>
            <a:endParaRPr lang="ru-RU" dirty="0"/>
          </a:p>
        </p:txBody>
      </p:sp>
    </p:spTree>
    <p:extLst>
      <p:ext uri="{BB962C8B-B14F-4D97-AF65-F5344CB8AC3E}">
        <p14:creationId xmlns:p14="http://schemas.microsoft.com/office/powerpoint/2010/main" val="1821465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одним вырезанным углом 5"/>
          <p:cNvSpPr/>
          <p:nvPr/>
        </p:nvSpPr>
        <p:spPr>
          <a:xfrm rot="10800000">
            <a:off x="263264" y="274320"/>
            <a:ext cx="7021453" cy="10165080"/>
          </a:xfrm>
          <a:prstGeom prst="snip1Rect">
            <a:avLst>
              <a:gd name="adj" fmla="val 8073"/>
            </a:avLst>
          </a:prstGeom>
          <a:no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871664" y="6708869"/>
            <a:ext cx="5688011" cy="3982944"/>
          </a:xfrm>
          <a:prstGeom prst="rect">
            <a:avLst/>
          </a:prstGeom>
          <a:solidFill>
            <a:srgbClr val="F0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1695" y="-16545"/>
            <a:ext cx="5055183" cy="13595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2399" y="288611"/>
            <a:ext cx="4643914" cy="1254443"/>
          </a:xfrm>
        </p:spPr>
        <p:txBody>
          <a:bodyPr>
            <a:noAutofit/>
          </a:bodyPr>
          <a:lstStyle/>
          <a:p>
            <a:r>
              <a:rPr lang="ru-RU" sz="8000" dirty="0" smtClean="0">
                <a:solidFill>
                  <a:srgbClr val="492207"/>
                </a:solidFill>
                <a:latin typeface="Bahnschrift SemiBold Condensed" panose="020B0502040204020203" pitchFamily="34" charset="0"/>
              </a:rPr>
              <a:t>Перекресток</a:t>
            </a:r>
            <a:endParaRPr lang="ru-RU" sz="8000" dirty="0">
              <a:solidFill>
                <a:srgbClr val="492207"/>
              </a:solidFill>
              <a:latin typeface="Bahnschrift SemiBold Condensed" panose="020B0502040204020203" pitchFamily="34" charset="0"/>
            </a:endParaRPr>
          </a:p>
        </p:txBody>
      </p:sp>
      <p:pic>
        <p:nvPicPr>
          <p:cNvPr id="7" name="Рисунок 6"/>
          <p:cNvPicPr>
            <a:picLocks noChangeAspect="1"/>
          </p:cNvPicPr>
          <p:nvPr/>
        </p:nvPicPr>
        <p:blipFill rotWithShape="1">
          <a:blip r:embed="rId2"/>
          <a:srcRect l="17612" t="15256" r="11294" b="15578"/>
          <a:stretch/>
        </p:blipFill>
        <p:spPr>
          <a:xfrm>
            <a:off x="142399" y="1648181"/>
            <a:ext cx="4901089" cy="2682134"/>
          </a:xfrm>
          <a:prstGeom prst="rect">
            <a:avLst/>
          </a:prstGeom>
          <a:ln w="38100">
            <a:solidFill>
              <a:srgbClr val="492207"/>
            </a:solidFill>
          </a:ln>
        </p:spPr>
      </p:pic>
      <p:sp>
        <p:nvSpPr>
          <p:cNvPr id="8" name="TextBox 7"/>
          <p:cNvSpPr txBox="1"/>
          <p:nvPr/>
        </p:nvSpPr>
        <p:spPr>
          <a:xfrm>
            <a:off x="5118424" y="1548191"/>
            <a:ext cx="2131906" cy="2862322"/>
          </a:xfrm>
          <a:prstGeom prst="rect">
            <a:avLst/>
          </a:prstGeom>
          <a:noFill/>
        </p:spPr>
        <p:txBody>
          <a:bodyPr wrap="square" rtlCol="0">
            <a:spAutoFit/>
          </a:bodyPr>
          <a:lstStyle/>
          <a:p>
            <a:r>
              <a:rPr lang="ru-RU" dirty="0" smtClean="0"/>
              <a:t>Место пересечения двух самых вместительных автомобильных улиц района, а так же точка, через которую проходит весь транспорт, направляющийся на ЗСД или с него.</a:t>
            </a:r>
            <a:endParaRPr lang="ru-RU" dirty="0"/>
          </a:p>
        </p:txBody>
      </p:sp>
      <p:sp>
        <p:nvSpPr>
          <p:cNvPr id="9" name="TextBox 8"/>
          <p:cNvSpPr txBox="1"/>
          <p:nvPr/>
        </p:nvSpPr>
        <p:spPr>
          <a:xfrm>
            <a:off x="228127" y="4400545"/>
            <a:ext cx="7107931" cy="2585323"/>
          </a:xfrm>
          <a:prstGeom prst="rect">
            <a:avLst/>
          </a:prstGeom>
          <a:noFill/>
        </p:spPr>
        <p:txBody>
          <a:bodyPr wrap="square" rtlCol="0">
            <a:spAutoFit/>
          </a:bodyPr>
          <a:lstStyle/>
          <a:p>
            <a:r>
              <a:rPr lang="ru-RU" dirty="0" smtClean="0"/>
              <a:t>Стоит также обратить внимание, что непосредственно рядом с этим перекрестком находится конечная остановка многих маршрутов общественного транспорта, по совместительству являющаяся для автобусов и троллейбусов автостоянкой. </a:t>
            </a:r>
          </a:p>
          <a:p>
            <a:endParaRPr lang="ru-RU" dirty="0"/>
          </a:p>
          <a:p>
            <a:r>
              <a:rPr lang="ru-RU" dirty="0" smtClean="0"/>
              <a:t>А значит пропускная способность перекрестка неразрывно связана со скоростью общественного транспорта и напрямую влияет на задержки тех или иных маршрутов. </a:t>
            </a:r>
          </a:p>
          <a:p>
            <a:endParaRPr lang="ru-RU"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488" y="7100141"/>
            <a:ext cx="3200400" cy="3200400"/>
          </a:xfrm>
          <a:prstGeom prst="rect">
            <a:avLst/>
          </a:prstGeom>
          <a:ln w="38100">
            <a:solidFill>
              <a:srgbClr val="492207"/>
            </a:solidFill>
          </a:ln>
        </p:spPr>
      </p:pic>
      <p:sp>
        <p:nvSpPr>
          <p:cNvPr id="11" name="TextBox 10"/>
          <p:cNvSpPr txBox="1"/>
          <p:nvPr/>
        </p:nvSpPr>
        <p:spPr>
          <a:xfrm>
            <a:off x="234688" y="6864825"/>
            <a:ext cx="3424820" cy="3416320"/>
          </a:xfrm>
          <a:prstGeom prst="rect">
            <a:avLst/>
          </a:prstGeom>
          <a:noFill/>
        </p:spPr>
        <p:txBody>
          <a:bodyPr wrap="square" rtlCol="0">
            <a:spAutoFit/>
          </a:bodyPr>
          <a:lstStyle/>
          <a:p>
            <a:r>
              <a:rPr lang="ru-RU" dirty="0" smtClean="0"/>
              <a:t>На сегодняшний день схема движения (представлена на рис.) по перекрестку предоставляет пространство для оптимизации.</a:t>
            </a:r>
          </a:p>
          <a:p>
            <a:endParaRPr lang="ru-RU" dirty="0"/>
          </a:p>
          <a:p>
            <a:r>
              <a:rPr lang="ru-RU" dirty="0" smtClean="0"/>
              <a:t>Маршруты следования общественного транспорта смешивают автобусы и троллейбусы с личными автомобилями, чем замедляют    движение всех участников.</a:t>
            </a:r>
            <a:endParaRPr lang="ru-RU" dirty="0"/>
          </a:p>
        </p:txBody>
      </p:sp>
    </p:spTree>
    <p:extLst>
      <p:ext uri="{BB962C8B-B14F-4D97-AF65-F5344CB8AC3E}">
        <p14:creationId xmlns:p14="http://schemas.microsoft.com/office/powerpoint/2010/main" val="295580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одним вырезанным углом 5"/>
          <p:cNvSpPr/>
          <p:nvPr/>
        </p:nvSpPr>
        <p:spPr>
          <a:xfrm rot="10800000">
            <a:off x="263264" y="274320"/>
            <a:ext cx="7021453" cy="10165080"/>
          </a:xfrm>
          <a:prstGeom prst="snip1Rect">
            <a:avLst>
              <a:gd name="adj" fmla="val 8073"/>
            </a:avLst>
          </a:prstGeom>
          <a:no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871664" y="6708869"/>
            <a:ext cx="5688011" cy="3982944"/>
          </a:xfrm>
          <a:prstGeom prst="rect">
            <a:avLst/>
          </a:prstGeom>
          <a:solidFill>
            <a:srgbClr val="F0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1695" y="-16545"/>
            <a:ext cx="5055183" cy="13595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2399" y="288611"/>
            <a:ext cx="4643914" cy="1254443"/>
          </a:xfrm>
        </p:spPr>
        <p:txBody>
          <a:bodyPr>
            <a:noAutofit/>
          </a:bodyPr>
          <a:lstStyle/>
          <a:p>
            <a:r>
              <a:rPr lang="ru-RU" sz="8000" dirty="0" smtClean="0">
                <a:solidFill>
                  <a:srgbClr val="492207"/>
                </a:solidFill>
                <a:latin typeface="Bahnschrift SemiBold Condensed" panose="020B0502040204020203" pitchFamily="34" charset="0"/>
              </a:rPr>
              <a:t>Перекресток</a:t>
            </a:r>
            <a:endParaRPr lang="ru-RU" sz="8000" dirty="0">
              <a:solidFill>
                <a:srgbClr val="492207"/>
              </a:solidFill>
              <a:latin typeface="Bahnschrift SemiBold Condensed" panose="020B0502040204020203"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2535" y="1664492"/>
            <a:ext cx="4722910" cy="4722910"/>
          </a:xfrm>
          <a:prstGeom prst="rect">
            <a:avLst/>
          </a:prstGeom>
          <a:ln w="38100">
            <a:solidFill>
              <a:srgbClr val="492207"/>
            </a:solidFill>
          </a:ln>
        </p:spPr>
      </p:pic>
      <p:sp>
        <p:nvSpPr>
          <p:cNvPr id="12" name="TextBox 11"/>
          <p:cNvSpPr txBox="1"/>
          <p:nvPr/>
        </p:nvSpPr>
        <p:spPr>
          <a:xfrm>
            <a:off x="263262" y="6421904"/>
            <a:ext cx="7021455" cy="3693319"/>
          </a:xfrm>
          <a:prstGeom prst="rect">
            <a:avLst/>
          </a:prstGeom>
          <a:noFill/>
        </p:spPr>
        <p:txBody>
          <a:bodyPr wrap="square" rtlCol="0">
            <a:spAutoFit/>
          </a:bodyPr>
          <a:lstStyle/>
          <a:p>
            <a:r>
              <a:rPr lang="ru-RU" dirty="0" smtClean="0"/>
              <a:t>Сконцентрировавшись на поиске решений, связанных с преобразованием критических точек инфраструктуры мы разработали данную схему перекрестка.</a:t>
            </a:r>
          </a:p>
          <a:p>
            <a:endParaRPr lang="ru-RU" dirty="0" smtClean="0"/>
          </a:p>
          <a:p>
            <a:r>
              <a:rPr lang="ru-RU" dirty="0" smtClean="0"/>
              <a:t>Представленный вариант планирования должен быть использован в комбинации с синхронизированным программным обеспечением для системы светофоров. В такой конфигурации система сможет обеспечить одновременно несколько выгод:</a:t>
            </a:r>
          </a:p>
          <a:p>
            <a:r>
              <a:rPr lang="ru-RU" dirty="0" smtClean="0"/>
              <a:t>1. Рост пропускной способности автомобилей для развязки в целом;</a:t>
            </a:r>
          </a:p>
          <a:p>
            <a:r>
              <a:rPr lang="ru-RU" dirty="0" smtClean="0"/>
              <a:t>2. Увеличение мобильности пешеходов при предоставлении им большей свободы выбора маршрута;</a:t>
            </a:r>
          </a:p>
          <a:p>
            <a:r>
              <a:rPr lang="ru-RU" dirty="0" smtClean="0"/>
              <a:t>3. Ускорение движения общественного транспорта от локального </a:t>
            </a:r>
            <a:r>
              <a:rPr lang="ru-RU" dirty="0" err="1" smtClean="0"/>
              <a:t>хаба</a:t>
            </a:r>
            <a:r>
              <a:rPr lang="ru-RU" dirty="0" smtClean="0"/>
              <a:t> (конечные и автостоянка) по всем маршрутам.</a:t>
            </a:r>
            <a:endParaRPr lang="ru-RU" dirty="0"/>
          </a:p>
        </p:txBody>
      </p:sp>
    </p:spTree>
    <p:extLst>
      <p:ext uri="{BB962C8B-B14F-4D97-AF65-F5344CB8AC3E}">
        <p14:creationId xmlns:p14="http://schemas.microsoft.com/office/powerpoint/2010/main" val="319329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одним вырезанным углом 3"/>
          <p:cNvSpPr/>
          <p:nvPr/>
        </p:nvSpPr>
        <p:spPr>
          <a:xfrm rot="10800000">
            <a:off x="263264" y="274320"/>
            <a:ext cx="7021453" cy="10165080"/>
          </a:xfrm>
          <a:prstGeom prst="snip1Rect">
            <a:avLst>
              <a:gd name="adj" fmla="val 8073"/>
            </a:avLst>
          </a:prstGeom>
          <a:no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0"/>
            <a:ext cx="5845677" cy="2843213"/>
          </a:xfrm>
          <a:prstGeom prst="rect">
            <a:avLst/>
          </a:prstGeom>
          <a:solidFill>
            <a:srgbClr val="F0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04492" y="2026567"/>
            <a:ext cx="5055183" cy="13595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a:spLocks noGrp="1"/>
          </p:cNvSpPr>
          <p:nvPr>
            <p:ph type="title"/>
          </p:nvPr>
        </p:nvSpPr>
        <p:spPr>
          <a:xfrm>
            <a:off x="142399" y="288611"/>
            <a:ext cx="5315426" cy="1254443"/>
          </a:xfrm>
        </p:spPr>
        <p:txBody>
          <a:bodyPr>
            <a:noAutofit/>
          </a:bodyPr>
          <a:lstStyle/>
          <a:p>
            <a:r>
              <a:rPr lang="ru-RU" sz="8000" dirty="0" smtClean="0">
                <a:solidFill>
                  <a:srgbClr val="492207"/>
                </a:solidFill>
                <a:latin typeface="Bahnschrift SemiBold Condensed" panose="020B0502040204020203" pitchFamily="34" charset="0"/>
              </a:rPr>
              <a:t>Общественный</a:t>
            </a:r>
            <a:endParaRPr lang="ru-RU" sz="8000" dirty="0">
              <a:solidFill>
                <a:srgbClr val="492207"/>
              </a:solidFill>
              <a:latin typeface="Bahnschrift SemiBold Condensed" panose="020B0502040204020203" pitchFamily="34" charset="0"/>
            </a:endParaRPr>
          </a:p>
        </p:txBody>
      </p:sp>
      <p:sp>
        <p:nvSpPr>
          <p:cNvPr id="8" name="Заголовок 1"/>
          <p:cNvSpPr txBox="1">
            <a:spLocks/>
          </p:cNvSpPr>
          <p:nvPr/>
        </p:nvSpPr>
        <p:spPr>
          <a:xfrm>
            <a:off x="2018718" y="981550"/>
            <a:ext cx="5315426" cy="1254443"/>
          </a:xfrm>
          <a:prstGeom prst="rect">
            <a:avLst/>
          </a:prstGeom>
        </p:spPr>
        <p:txBody>
          <a:bodyPr vert="horz" lIns="91440" tIns="45720" rIns="91440" bIns="4572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ru-RU" sz="8000" dirty="0" smtClean="0">
                <a:solidFill>
                  <a:srgbClr val="492207"/>
                </a:solidFill>
                <a:latin typeface="Bahnschrift SemiBold Condensed" panose="020B0502040204020203" pitchFamily="34" charset="0"/>
              </a:rPr>
              <a:t>транспорт</a:t>
            </a:r>
            <a:endParaRPr lang="ru-RU" sz="8000" dirty="0">
              <a:solidFill>
                <a:srgbClr val="492207"/>
              </a:solidFill>
              <a:latin typeface="Bahnschrift SemiBold Condensed" panose="020B0502040204020203" pitchFamily="34" charset="0"/>
            </a:endParaRPr>
          </a:p>
        </p:txBody>
      </p:sp>
      <p:pic>
        <p:nvPicPr>
          <p:cNvPr id="9" name="Рисунок 8"/>
          <p:cNvPicPr>
            <a:picLocks noChangeAspect="1"/>
          </p:cNvPicPr>
          <p:nvPr/>
        </p:nvPicPr>
        <p:blipFill rotWithShape="1">
          <a:blip r:embed="rId2"/>
          <a:srcRect l="13784" t="14977" r="4106" b="6134"/>
          <a:stretch/>
        </p:blipFill>
        <p:spPr>
          <a:xfrm>
            <a:off x="782421" y="2510313"/>
            <a:ext cx="5983138" cy="3233514"/>
          </a:xfrm>
          <a:prstGeom prst="rect">
            <a:avLst/>
          </a:prstGeom>
          <a:ln w="38100">
            <a:solidFill>
              <a:srgbClr val="492207"/>
            </a:solidFill>
          </a:ln>
        </p:spPr>
      </p:pic>
      <p:sp>
        <p:nvSpPr>
          <p:cNvPr id="10" name="TextBox 9"/>
          <p:cNvSpPr txBox="1"/>
          <p:nvPr/>
        </p:nvSpPr>
        <p:spPr>
          <a:xfrm>
            <a:off x="312689" y="5817817"/>
            <a:ext cx="7021455" cy="3693319"/>
          </a:xfrm>
          <a:prstGeom prst="rect">
            <a:avLst/>
          </a:prstGeom>
          <a:noFill/>
        </p:spPr>
        <p:txBody>
          <a:bodyPr wrap="square" rtlCol="0">
            <a:spAutoFit/>
          </a:bodyPr>
          <a:lstStyle/>
          <a:p>
            <a:r>
              <a:rPr lang="ru-RU" dirty="0" smtClean="0"/>
              <a:t>В целом в данном районе Санкт-Петербурга можно отметить, что большинство возможных точек назначения находятся в шаговой доступности от остановок общественного транспорта, что обеспечивает достаточно высокую мобильность жителей.</a:t>
            </a:r>
          </a:p>
          <a:p>
            <a:r>
              <a:rPr lang="ru-RU" dirty="0" smtClean="0"/>
              <a:t>Однако, с целью ускорения движения автобусов по двум основным улицам этого МО, мы предлагаем перенести их маршрут следования и остановки на боковые линии </a:t>
            </a:r>
            <a:r>
              <a:rPr lang="ru-RU" dirty="0" err="1" smtClean="0"/>
              <a:t>ул.Наличная</a:t>
            </a:r>
            <a:r>
              <a:rPr lang="ru-RU" dirty="0" smtClean="0"/>
              <a:t> и </a:t>
            </a:r>
            <a:r>
              <a:rPr lang="ru-RU" dirty="0" err="1" smtClean="0"/>
              <a:t>ул.Кораблестроителей</a:t>
            </a:r>
            <a:r>
              <a:rPr lang="ru-RU" dirty="0" smtClean="0"/>
              <a:t>. </a:t>
            </a:r>
          </a:p>
          <a:p>
            <a:endParaRPr lang="ru-RU" dirty="0"/>
          </a:p>
          <a:p>
            <a:r>
              <a:rPr lang="ru-RU" dirty="0" smtClean="0"/>
              <a:t>Для этого рационально было бы выделить на этих линиях специализированную автобусную полосу, что позволит местным жителям так же оставлять свои автомобили на парковочных местах на обочине, но будет держать дорогу свободной для общественного транспорта.</a:t>
            </a:r>
            <a:endParaRPr lang="ru-RU" dirty="0"/>
          </a:p>
        </p:txBody>
      </p:sp>
      <p:cxnSp>
        <p:nvCxnSpPr>
          <p:cNvPr id="12" name="Прямая соединительная линия 11"/>
          <p:cNvCxnSpPr/>
          <p:nvPr/>
        </p:nvCxnSpPr>
        <p:spPr>
          <a:xfrm>
            <a:off x="1699260" y="5417820"/>
            <a:ext cx="251460" cy="24384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950720" y="5661660"/>
            <a:ext cx="218694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4137660" y="5483239"/>
            <a:ext cx="538771" cy="178421"/>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4676431" y="4480560"/>
            <a:ext cx="1343369" cy="1002679"/>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1795824" y="5135484"/>
            <a:ext cx="288745" cy="16041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2084569" y="5135484"/>
            <a:ext cx="1938791"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4006028" y="4940315"/>
            <a:ext cx="536490" cy="19517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4523904" y="4198224"/>
            <a:ext cx="1083791" cy="750742"/>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5607695" y="3750639"/>
            <a:ext cx="107305" cy="44758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flipV="1">
            <a:off x="5348115" y="2840880"/>
            <a:ext cx="343406" cy="924676"/>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5348115" y="2727345"/>
            <a:ext cx="27445" cy="115868"/>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6019800" y="3974431"/>
            <a:ext cx="157495" cy="506129"/>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5660966" y="2857602"/>
            <a:ext cx="511361" cy="1116829"/>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H="1" flipV="1">
            <a:off x="5484033" y="2742122"/>
            <a:ext cx="148455" cy="114301"/>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flipV="1">
            <a:off x="1249680" y="4573595"/>
            <a:ext cx="30480" cy="17366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1242060" y="2733908"/>
            <a:ext cx="776658" cy="184625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2018718" y="2712915"/>
            <a:ext cx="83206" cy="3577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V="1">
            <a:off x="1363980" y="4580158"/>
            <a:ext cx="175260" cy="17366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1543423" y="2791842"/>
            <a:ext cx="647244" cy="1809309"/>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2166631" y="2712914"/>
            <a:ext cx="25680" cy="87916"/>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01115" y="9511136"/>
            <a:ext cx="6972028" cy="923330"/>
          </a:xfrm>
          <a:prstGeom prst="rect">
            <a:avLst/>
          </a:prstGeom>
          <a:noFill/>
        </p:spPr>
        <p:txBody>
          <a:bodyPr wrap="square" rtlCol="0">
            <a:spAutoFit/>
          </a:bodyPr>
          <a:lstStyle/>
          <a:p>
            <a:r>
              <a:rPr lang="ru-RU" dirty="0"/>
              <a:t>О</a:t>
            </a:r>
            <a:r>
              <a:rPr lang="ru-RU" dirty="0" smtClean="0"/>
              <a:t>т ускорения передвижения автобусов по МО можно ожидать и уменьшение времени в пути для личных автомобилей в соответствии с парадоксом </a:t>
            </a:r>
            <a:r>
              <a:rPr lang="ru-RU" dirty="0" err="1" smtClean="0"/>
              <a:t>Доунса</a:t>
            </a:r>
            <a:r>
              <a:rPr lang="ru-RU" dirty="0" smtClean="0"/>
              <a:t>-Томсона.</a:t>
            </a:r>
            <a:endParaRPr lang="ru-RU" dirty="0"/>
          </a:p>
        </p:txBody>
      </p:sp>
    </p:spTree>
    <p:extLst>
      <p:ext uri="{BB962C8B-B14F-4D97-AF65-F5344CB8AC3E}">
        <p14:creationId xmlns:p14="http://schemas.microsoft.com/office/powerpoint/2010/main" val="397145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одним вырезанным углом 3"/>
          <p:cNvSpPr/>
          <p:nvPr/>
        </p:nvSpPr>
        <p:spPr>
          <a:xfrm>
            <a:off x="208344" y="275904"/>
            <a:ext cx="7153155" cy="10140003"/>
          </a:xfrm>
          <a:prstGeom prst="snip1Rect">
            <a:avLst/>
          </a:prstGeom>
          <a:noFill/>
          <a:ln>
            <a:solidFill>
              <a:srgbClr val="49220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891251" y="0"/>
            <a:ext cx="5152603" cy="3889094"/>
          </a:xfrm>
          <a:prstGeom prst="rect">
            <a:avLst/>
          </a:prstGeom>
          <a:solidFill>
            <a:srgbClr val="F0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51600" y="996419"/>
            <a:ext cx="4197251" cy="33209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a:spLocks noGrp="1"/>
          </p:cNvSpPr>
          <p:nvPr>
            <p:ph type="title"/>
          </p:nvPr>
        </p:nvSpPr>
        <p:spPr>
          <a:xfrm>
            <a:off x="1127208" y="2598039"/>
            <a:ext cx="5315426" cy="1254443"/>
          </a:xfrm>
        </p:spPr>
        <p:txBody>
          <a:bodyPr>
            <a:noAutofit/>
          </a:bodyPr>
          <a:lstStyle/>
          <a:p>
            <a:r>
              <a:rPr lang="ru-RU" sz="8000" dirty="0" smtClean="0">
                <a:solidFill>
                  <a:srgbClr val="492207"/>
                </a:solidFill>
                <a:latin typeface="Bahnschrift SemiBold Condensed" panose="020B0502040204020203" pitchFamily="34" charset="0"/>
              </a:rPr>
              <a:t>Таким образом</a:t>
            </a:r>
            <a:endParaRPr lang="ru-RU" sz="8000" dirty="0">
              <a:solidFill>
                <a:srgbClr val="492207"/>
              </a:solidFill>
              <a:latin typeface="Bahnschrift SemiBold Condensed" panose="020B0502040204020203" pitchFamily="34" charset="0"/>
            </a:endParaRPr>
          </a:p>
        </p:txBody>
      </p:sp>
      <p:sp>
        <p:nvSpPr>
          <p:cNvPr id="8" name="TextBox 7"/>
          <p:cNvSpPr txBox="1"/>
          <p:nvPr/>
        </p:nvSpPr>
        <p:spPr>
          <a:xfrm>
            <a:off x="274193" y="3889094"/>
            <a:ext cx="7021455" cy="2862322"/>
          </a:xfrm>
          <a:prstGeom prst="rect">
            <a:avLst/>
          </a:prstGeom>
          <a:noFill/>
        </p:spPr>
        <p:txBody>
          <a:bodyPr wrap="square" rtlCol="0">
            <a:spAutoFit/>
          </a:bodyPr>
          <a:lstStyle/>
          <a:p>
            <a:r>
              <a:rPr lang="ru-RU" dirty="0" smtClean="0"/>
              <a:t>Разработанный нами набор мер позволит оптимизировать уже имеющуюся дорожную инфраструктуру МО №11 </a:t>
            </a:r>
            <a:r>
              <a:rPr lang="ru-RU" dirty="0" err="1" smtClean="0"/>
              <a:t>г.Санкт</a:t>
            </a:r>
            <a:r>
              <a:rPr lang="ru-RU" dirty="0" smtClean="0"/>
              <a:t>-Петербурга, затрагивая изменениями лишь критические точки системы. </a:t>
            </a:r>
          </a:p>
          <a:p>
            <a:endParaRPr lang="ru-RU" dirty="0"/>
          </a:p>
          <a:p>
            <a:r>
              <a:rPr lang="ru-RU" dirty="0" smtClean="0"/>
              <a:t>А значит для проведения точечных преобразований системы понадобится меньше затрат, чем на строительство совершенно новой дорожной структуры или на изменение недавно реализованных проектов. </a:t>
            </a:r>
          </a:p>
          <a:p>
            <a:endParaRPr lang="ru-RU" dirty="0"/>
          </a:p>
          <a:p>
            <a:endParaRPr lang="ru-RU" dirty="0"/>
          </a:p>
        </p:txBody>
      </p:sp>
      <p:sp>
        <p:nvSpPr>
          <p:cNvPr id="9" name="Подзаголовок 2"/>
          <p:cNvSpPr txBox="1">
            <a:spLocks/>
          </p:cNvSpPr>
          <p:nvPr/>
        </p:nvSpPr>
        <p:spPr>
          <a:xfrm>
            <a:off x="4628948" y="9413612"/>
            <a:ext cx="2666700" cy="1002295"/>
          </a:xfrm>
          <a:prstGeom prst="rect">
            <a:avLst/>
          </a:prstGeom>
        </p:spPr>
        <p:txBody>
          <a:bodyPr vert="horz"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r">
              <a:spcBef>
                <a:spcPts val="400"/>
              </a:spcBef>
              <a:buNone/>
            </a:pPr>
            <a:r>
              <a:rPr lang="ru-RU" sz="1800" dirty="0" smtClean="0"/>
              <a:t>Команда</a:t>
            </a:r>
            <a:r>
              <a:rPr lang="ru-RU" sz="1800" dirty="0" smtClean="0">
                <a:latin typeface="Corbel Light" panose="020B0303020204020204" pitchFamily="34" charset="0"/>
              </a:rPr>
              <a:t> </a:t>
            </a:r>
            <a:r>
              <a:rPr lang="en-US" sz="1800" smtClean="0">
                <a:solidFill>
                  <a:srgbClr val="492207"/>
                </a:solidFill>
                <a:effectLst>
                  <a:outerShdw blurRad="38100" dist="38100" dir="2700000" algn="tl">
                    <a:srgbClr val="000000">
                      <a:alpha val="43137"/>
                    </a:srgbClr>
                  </a:outerShdw>
                </a:effectLst>
                <a:latin typeface="Bahnschrift SemiBold Condensed" panose="020B0502040204020203" pitchFamily="34" charset="0"/>
              </a:rPr>
              <a:t>URBAN Motion</a:t>
            </a:r>
          </a:p>
          <a:p>
            <a:pPr marL="0" indent="0" algn="r">
              <a:spcBef>
                <a:spcPts val="400"/>
              </a:spcBef>
              <a:buNone/>
            </a:pPr>
            <a:r>
              <a:rPr lang="ru-RU" sz="1800" smtClean="0"/>
              <a:t>г. </a:t>
            </a:r>
            <a:r>
              <a:rPr lang="ru-RU" sz="1800" dirty="0" smtClean="0"/>
              <a:t>Санкт-Петербург, </a:t>
            </a:r>
          </a:p>
          <a:p>
            <a:pPr marL="0" indent="0" algn="r">
              <a:spcBef>
                <a:spcPts val="400"/>
              </a:spcBef>
              <a:buNone/>
            </a:pPr>
            <a:r>
              <a:rPr lang="ru-RU" sz="1800" dirty="0" smtClean="0"/>
              <a:t>Университет ИТМО, 2020</a:t>
            </a:r>
            <a:endParaRPr lang="ru-RU" sz="1800" dirty="0"/>
          </a:p>
        </p:txBody>
      </p:sp>
    </p:spTree>
    <p:extLst>
      <p:ext uri="{BB962C8B-B14F-4D97-AF65-F5344CB8AC3E}">
        <p14:creationId xmlns:p14="http://schemas.microsoft.com/office/powerpoint/2010/main" val="111546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732</Words>
  <Application>Microsoft Office PowerPoint</Application>
  <PresentationFormat>Произвольный</PresentationFormat>
  <Paragraphs>62</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Bahnschrift SemiBold Condensed</vt:lpstr>
      <vt:lpstr>Calibri</vt:lpstr>
      <vt:lpstr>Calibri Light</vt:lpstr>
      <vt:lpstr>Corbel Light</vt:lpstr>
      <vt:lpstr>Тема Office</vt:lpstr>
      <vt:lpstr>«100 городов»</vt:lpstr>
      <vt:lpstr>Проблемный участок</vt:lpstr>
      <vt:lpstr>Презентация PowerPoint</vt:lpstr>
      <vt:lpstr>Цель работы</vt:lpstr>
      <vt:lpstr>Перекресток</vt:lpstr>
      <vt:lpstr>Перекресток</vt:lpstr>
      <vt:lpstr>Общественный</vt:lpstr>
      <vt:lpstr>Таким образом</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Кыса</dc:creator>
  <cp:lastModifiedBy>Кыса</cp:lastModifiedBy>
  <cp:revision>25</cp:revision>
  <dcterms:created xsi:type="dcterms:W3CDTF">2020-09-06T12:08:57Z</dcterms:created>
  <dcterms:modified xsi:type="dcterms:W3CDTF">2020-09-06T17:26:12Z</dcterms:modified>
</cp:coreProperties>
</file>