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9" r:id="rId1"/>
  </p:sldMasterIdLst>
  <p:notesMasterIdLst>
    <p:notesMasterId r:id="rId15"/>
  </p:notesMasterIdLst>
  <p:handoutMasterIdLst>
    <p:handoutMasterId r:id="rId16"/>
  </p:handoutMasterIdLst>
  <p:sldIdLst>
    <p:sldId id="297" r:id="rId2"/>
    <p:sldId id="256" r:id="rId3"/>
    <p:sldId id="277" r:id="rId4"/>
    <p:sldId id="285" r:id="rId5"/>
    <p:sldId id="295" r:id="rId6"/>
    <p:sldId id="290" r:id="rId7"/>
    <p:sldId id="279" r:id="rId8"/>
    <p:sldId id="291" r:id="rId9"/>
    <p:sldId id="292" r:id="rId10"/>
    <p:sldId id="294" r:id="rId11"/>
    <p:sldId id="293" r:id="rId12"/>
    <p:sldId id="280" r:id="rId13"/>
    <p:sldId id="282" r:id="rId14"/>
  </p:sldIdLst>
  <p:sldSz cx="12192000" cy="6858000"/>
  <p:notesSz cx="6858000" cy="9144000"/>
  <p:embeddedFontLst>
    <p:embeddedFont>
      <p:font typeface="Raleway" panose="020B0604020202020204" charset="-5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aleway SemiBold" panose="020B0604020202020204" charset="-52"/>
      <p:regular r:id="rId23"/>
      <p:bold r:id="rId2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94678"/>
  </p:normalViewPr>
  <p:slideViewPr>
    <p:cSldViewPr snapToGrid="0" snapToObjects="1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6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32FBB61-FC4C-5641-82DA-16D436D98B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DDADEC-3F8C-BA4C-991F-3D091DE093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53E7A-D398-344A-89FE-D8CF47EBA55A}" type="datetimeFigureOut">
              <a:rPr lang="x-none" smtClean="0"/>
              <a:t>12.03.2021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2EC2B2-E81B-9B46-A95A-CDA047EB44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909A1C-FE3B-C649-AB45-2FADB1854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434BA-ABCD-3644-B9F1-9BEEE23126A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98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004E3-88F6-6B41-A821-131300103A40}" type="datetimeFigureOut">
              <a:rPr lang="x-none" smtClean="0"/>
              <a:t>12.03.2021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4DCC7-D4D7-0B4F-80DA-607973A104A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909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0DA231-D78B-434A-A024-5B937248AADA}"/>
              </a:ext>
            </a:extLst>
          </p:cNvPr>
          <p:cNvSpPr/>
          <p:nvPr userDrawn="1"/>
        </p:nvSpPr>
        <p:spPr>
          <a:xfrm>
            <a:off x="500063" y="1"/>
            <a:ext cx="6329362" cy="5777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82768E9-B08A-1347-9511-17B69328D95B}"/>
              </a:ext>
            </a:extLst>
          </p:cNvPr>
          <p:cNvCxnSpPr/>
          <p:nvPr/>
        </p:nvCxnSpPr>
        <p:spPr>
          <a:xfrm>
            <a:off x="900113" y="4157663"/>
            <a:ext cx="3686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8776030-06EF-B64C-B4EB-26C05AB4D048}"/>
              </a:ext>
            </a:extLst>
          </p:cNvPr>
          <p:cNvCxnSpPr/>
          <p:nvPr userDrawn="1"/>
        </p:nvCxnSpPr>
        <p:spPr>
          <a:xfrm>
            <a:off x="900113" y="4157663"/>
            <a:ext cx="3686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7A79FB1-5878-2D44-A0D5-E7E59F55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307647"/>
            <a:ext cx="480796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7CAF933-774A-AA45-B053-3D4564AF8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3429000"/>
            <a:ext cx="3686175" cy="6223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513575-5417-364C-820F-BD980078C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114" y="360902"/>
            <a:ext cx="2405494" cy="7197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47555BC-4A21-004B-B474-4A70CEAA9D71}"/>
              </a:ext>
            </a:extLst>
          </p:cNvPr>
          <p:cNvCxnSpPr>
            <a:cxnSpLocks/>
          </p:cNvCxnSpPr>
          <p:nvPr userDrawn="1"/>
        </p:nvCxnSpPr>
        <p:spPr>
          <a:xfrm>
            <a:off x="900113" y="5958756"/>
            <a:ext cx="3686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D984E2-D12F-FC4B-BD17-F8AEEBF3D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113" y="6096682"/>
            <a:ext cx="3686175" cy="491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19A341-E6A7-B94D-B67F-B02D370A1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08072" y="0"/>
            <a:ext cx="6483927" cy="43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6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B31916-3071-034A-93FD-41BF2104D4BF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CE8F4-0A21-094B-A985-241FC248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8101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CB71E420-F592-5C43-B480-DEC8398E8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Modul | Name</a:t>
            </a:r>
            <a:endParaRPr lang="x-none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5F6316-B1A3-5D4D-B3E6-5678E8CA083F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278E1C-70CA-6149-9D23-6029EDA9FAF1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0685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0C9B7492-2473-4E4B-B4DD-E4901A13A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688" y="1785938"/>
            <a:ext cx="5329237" cy="391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Modul | Name</a:t>
            </a:r>
            <a:endParaRPr lang="x-none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BAD81431-FE76-9D42-B369-A71F97952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xmlns="" id="{301A992A-724C-6A47-833C-57964DF60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9" y="1785938"/>
            <a:ext cx="2684319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009651D-2C36-1B4F-ABA6-51756F2FC294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311951-4A97-DB47-81B8-131FFE7EACD3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01F4A9-C219-0F44-8428-5CDA6F0BEE70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32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xmlns="" id="{53E5A37C-1F6E-4746-8EB8-03394C4E4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9" y="1785938"/>
            <a:ext cx="3169227" cy="39147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023C539A-E5F6-B34D-BDFB-4511C95C9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1175" y="1785938"/>
            <a:ext cx="3169227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629C19D-1F01-2A41-B3BE-D2F6A61EFF6B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9EA4C7-3FD8-444E-A0D2-B9571C2FF496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4965B1-D073-B745-B48F-3EC99338228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189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023C539A-E5F6-B34D-BDFB-4511C95C9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1175" y="1785938"/>
            <a:ext cx="3169227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629C19D-1F01-2A41-B3BE-D2F6A61EFF6B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9EA4C7-3FD8-444E-A0D2-B9571C2FF496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4965B1-D073-B745-B48F-3EC99338228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xmlns="" id="{5D96FFD0-1664-934F-9295-52E95407FB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3" y="1785938"/>
            <a:ext cx="5329237" cy="391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927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/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0C9B7492-2473-4E4B-B4DD-E4901A13A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3153" y="0"/>
            <a:ext cx="6148847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6BD8A-C3D8-FF4B-98F8-8D7D5AF7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9239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AE8D85-9784-B04F-AA5F-714C7BA4B5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5F002A4-F08F-C24B-BE2E-22EA8FED6ADA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E71D5A-DA34-7D4A-8E70-AA410D7D01DA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60BEBC-3991-894A-AE9E-3A45B71757B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7725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0" y="-1"/>
            <a:ext cx="6043153" cy="3685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3B9145A-137E-7D42-9B43-569791F04D91}"/>
              </a:ext>
            </a:extLst>
          </p:cNvPr>
          <p:cNvSpPr txBox="1">
            <a:spLocks/>
          </p:cNvSpPr>
          <p:nvPr userDrawn="1"/>
        </p:nvSpPr>
        <p:spPr>
          <a:xfrm>
            <a:off x="442913" y="365125"/>
            <a:ext cx="525130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x-none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928DF93-53B1-AA46-972C-AD0EF8D3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556781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076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0" y="0"/>
            <a:ext cx="8077200" cy="27293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378C86D-2561-E14E-A49D-B0B660EB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6895275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419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/>
        </p:nvSpPr>
        <p:spPr>
          <a:xfrm>
            <a:off x="6096000" y="4793672"/>
            <a:ext cx="6096000" cy="2064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378C86D-2561-E14E-A49D-B0B660EB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813" y="5030787"/>
            <a:ext cx="5338844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181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DE489-DFDC-AA44-8B8D-55C660E85C0B}"/>
              </a:ext>
            </a:extLst>
          </p:cNvPr>
          <p:cNvSpPr/>
          <p:nvPr userDrawn="1"/>
        </p:nvSpPr>
        <p:spPr>
          <a:xfrm>
            <a:off x="0" y="1"/>
            <a:ext cx="6043153" cy="358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34213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Modul | Name</a:t>
            </a:r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E94319-7B8A-D446-A77B-83E6B16B6637}"/>
              </a:ext>
            </a:extLst>
          </p:cNvPr>
          <p:cNvSpPr/>
          <p:nvPr userDrawn="1"/>
        </p:nvSpPr>
        <p:spPr>
          <a:xfrm>
            <a:off x="6040582" y="3583961"/>
            <a:ext cx="6151418" cy="3274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2C8BEB7C-A876-4A49-A155-79830A7DA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343" y="3949086"/>
            <a:ext cx="5177744" cy="177284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xmlns="" id="{774A25B5-24F5-9644-8BCF-9E832D51D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8804" y="3967813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FE8C0D-8FE2-3246-B485-D9663E0A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53721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2117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AD15F5-7488-4141-9B2C-4F454F85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32E1597F-5449-DD4D-B881-9FF4C4FDE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343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97A420-1E00-9A46-B034-1C820298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343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>
                <a:solidFill>
                  <a:srgbClr val="455FED"/>
                </a:solidFill>
              </a:rPr>
              <a:t>Modul | Name</a:t>
            </a:r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9" r:id="rId4"/>
    <p:sldLayoutId id="2147483683" r:id="rId5"/>
    <p:sldLayoutId id="2147483684" r:id="rId6"/>
    <p:sldLayoutId id="2147483687" r:id="rId7"/>
    <p:sldLayoutId id="2147483688" r:id="rId8"/>
    <p:sldLayoutId id="2147483686" r:id="rId9"/>
    <p:sldLayoutId id="2147483685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 baseline="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5342" y="1943329"/>
            <a:ext cx="11488057" cy="1325563"/>
          </a:xfrm>
        </p:spPr>
        <p:txBody>
          <a:bodyPr>
            <a:normAutofit/>
          </a:bodyPr>
          <a:lstStyle/>
          <a:p>
            <a:r>
              <a:rPr lang="ru-RU" sz="4000" b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Развитие кластера креативных индустрий на территории бывшего завода «Прибой»</a:t>
            </a:r>
            <a:endParaRPr lang="ru-RU" sz="40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457" y="6327914"/>
            <a:ext cx="4102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leway" panose="020B0503030101060003" pitchFamily="34" charset="77"/>
                <a:ea typeface="+mj-ea"/>
                <a:cs typeface="+mj-cs"/>
              </a:rPr>
              <a:t>город </a:t>
            </a:r>
            <a:r>
              <a:rPr lang="ru-RU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leway" panose="020B0503030101060003" pitchFamily="34" charset="77"/>
                <a:ea typeface="+mj-ea"/>
                <a:cs typeface="+mj-cs"/>
              </a:rPr>
              <a:t>Новороссийск, 2021 </a:t>
            </a:r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leway" panose="020B0503030101060003" pitchFamily="34" charset="77"/>
                <a:ea typeface="+mj-ea"/>
                <a:cs typeface="+mj-cs"/>
              </a:rPr>
              <a:t>г</a:t>
            </a:r>
            <a:endParaRPr lang="ru-RU" sz="1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aleway" panose="020B0503030101060003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129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СЦЕНАРИЙ</a:t>
            </a:r>
            <a:endParaRPr lang="x-none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64013C8-8B94-334A-816C-90AB6BAFA787}"/>
              </a:ext>
            </a:extLst>
          </p:cNvPr>
          <p:cNvSpPr txBox="1"/>
          <p:nvPr/>
        </p:nvSpPr>
        <p:spPr>
          <a:xfrm>
            <a:off x="1246909" y="3283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3A370D9-229C-7F49-89F3-3DC0633B3AC0}"/>
              </a:ext>
            </a:extLst>
          </p:cNvPr>
          <p:cNvSpPr txBox="1"/>
          <p:nvPr/>
        </p:nvSpPr>
        <p:spPr>
          <a:xfrm>
            <a:off x="581891" y="29094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F8EF7C4-5D4D-B04B-96C3-149C97ABC6E3}"/>
              </a:ext>
            </a:extLst>
          </p:cNvPr>
          <p:cNvSpPr txBox="1"/>
          <p:nvPr/>
        </p:nvSpPr>
        <p:spPr>
          <a:xfrm>
            <a:off x="4100945" y="518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0954AA-464A-FC44-99C1-A5F9B137D45D}"/>
              </a:ext>
            </a:extLst>
          </p:cNvPr>
          <p:cNvSpPr txBox="1"/>
          <p:nvPr/>
        </p:nvSpPr>
        <p:spPr>
          <a:xfrm>
            <a:off x="7828908" y="44795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xmlns="" id="{693BA23F-57ED-A14D-8505-E361CB1E2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074995"/>
            <a:ext cx="5409205" cy="332399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ДОРОЖНАЯ КАРТА РЕАЛИЗАЦИИ</a:t>
            </a:r>
            <a:endParaRPr lang="x-none" sz="2400">
              <a:solidFill>
                <a:schemeClr val="accent2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643477"/>
              </p:ext>
            </p:extLst>
          </p:nvPr>
        </p:nvGraphicFramePr>
        <p:xfrm>
          <a:off x="219075" y="1494278"/>
          <a:ext cx="11582400" cy="45556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19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6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6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10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22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Шаг 2. Запуск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нужно сделать? (дорожная карта/сценарий)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Кто это может реализовать? (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стейкхолдер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22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Разработка проектно-сметной документации и прохождение экспертизы 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Представление проектирующей организации необходимых исходных данных 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Инвестор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мес.</a:t>
                      </a: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22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Получение технических условий на подключение к инженерным сетям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Направление запросов на подключение в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ресурсоснабжающие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организации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Инвестор 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мес.</a:t>
                      </a: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22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«дорожной карты» реализации проекта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ПСД, разрешительной документации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Инвестор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нед.</a:t>
                      </a: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33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Выполнение технических условий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ресурсоснабжающих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организаций на подключение к инженерным сетям 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ТУ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Инвестор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мес.</a:t>
                      </a: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33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(выполнение СМР, благоустройство территории, приобретение и монтаж оборудования)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Инвестор</a:t>
                      </a: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года</a:t>
                      </a: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3" y="6360481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СЦЕНАРИЙ</a:t>
            </a:r>
            <a:endParaRPr lang="x-none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64013C8-8B94-334A-816C-90AB6BAFA787}"/>
              </a:ext>
            </a:extLst>
          </p:cNvPr>
          <p:cNvSpPr txBox="1"/>
          <p:nvPr/>
        </p:nvSpPr>
        <p:spPr>
          <a:xfrm>
            <a:off x="1246909" y="3283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3A370D9-229C-7F49-89F3-3DC0633B3AC0}"/>
              </a:ext>
            </a:extLst>
          </p:cNvPr>
          <p:cNvSpPr txBox="1"/>
          <p:nvPr/>
        </p:nvSpPr>
        <p:spPr>
          <a:xfrm>
            <a:off x="581891" y="29094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F8EF7C4-5D4D-B04B-96C3-149C97ABC6E3}"/>
              </a:ext>
            </a:extLst>
          </p:cNvPr>
          <p:cNvSpPr txBox="1"/>
          <p:nvPr/>
        </p:nvSpPr>
        <p:spPr>
          <a:xfrm>
            <a:off x="4100945" y="518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0954AA-464A-FC44-99C1-A5F9B137D45D}"/>
              </a:ext>
            </a:extLst>
          </p:cNvPr>
          <p:cNvSpPr txBox="1"/>
          <p:nvPr/>
        </p:nvSpPr>
        <p:spPr>
          <a:xfrm>
            <a:off x="7828908" y="44795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xmlns="" id="{693BA23F-57ED-A14D-8505-E361CB1E2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074995"/>
            <a:ext cx="5409205" cy="332399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ДОРОЖНАЯ КАРТА РЕАЛИЗАЦИИ</a:t>
            </a:r>
            <a:endParaRPr lang="x-none" sz="2400">
              <a:solidFill>
                <a:schemeClr val="accent2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95874"/>
              </p:ext>
            </p:extLst>
          </p:nvPr>
        </p:nvGraphicFramePr>
        <p:xfrm>
          <a:off x="219075" y="1494278"/>
          <a:ext cx="11582400" cy="445866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19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6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6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10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995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Шаг 2. Запуск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Что нужно сделать? (дорожная карта/сценарий)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Кто это может реализовать? (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стейкхолдер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Срок реализации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937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2.7. Поэтапный запуск объектов: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Экспоцентр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Молодежный центр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Инновационный центр (образовательный технопарк)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Бизнес-инкубатор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Гостиница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Парковочное пространство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В соответствии с дорожной картой реализации проекта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Инвестор / Администрация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города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1 год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152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</a:rPr>
                        <a:t>Шаг 3. Развитие и поддержка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</a:rPr>
                        <a:t>Что нужно сделать? (дорожная карта/сценарий)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</a:rPr>
                        <a:t>Кто это может реализовать? (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</a:rPr>
                        <a:t>стейкхолдер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Срок реализации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578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Оказание сопутствующих услуг: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Ресторанные дворики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Фудкорты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Фотозоны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Кружки для детей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Звукозаписывающие студии и т.д.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Предусмотреть при проработки концепции проекта 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Инвестор/ Малый бизнес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Сетевые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операторы /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Администрация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города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от 1 года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35" marR="11035" marT="5912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35377" y="484045"/>
            <a:ext cx="5326913" cy="7901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Общий срок реализации проекта: 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лет, 10 мес.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19" y="6343548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РОЛЬ АДМИНИСТРАЦИИ</a:t>
            </a:r>
            <a:endParaRPr lang="x-non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1E18D3B-3211-7242-908E-20A26E1B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1747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9A52C86-CBEF-BA4A-9C5D-ECC80E4C7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82048"/>
              </p:ext>
            </p:extLst>
          </p:nvPr>
        </p:nvGraphicFramePr>
        <p:xfrm>
          <a:off x="475343" y="1217453"/>
          <a:ext cx="11334365" cy="47319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235969">
                  <a:extLst>
                    <a:ext uri="{9D8B030D-6E8A-4147-A177-3AD203B41FA5}">
                      <a16:colId xmlns:a16="http://schemas.microsoft.com/office/drawing/2014/main" xmlns="" val="621768443"/>
                    </a:ext>
                  </a:extLst>
                </a:gridCol>
                <a:gridCol w="4049198">
                  <a:extLst>
                    <a:ext uri="{9D8B030D-6E8A-4147-A177-3AD203B41FA5}">
                      <a16:colId xmlns:a16="http://schemas.microsoft.com/office/drawing/2014/main" xmlns="" val="2499160346"/>
                    </a:ext>
                  </a:extLst>
                </a:gridCol>
                <a:gridCol w="4049198">
                  <a:extLst>
                    <a:ext uri="{9D8B030D-6E8A-4147-A177-3AD203B41FA5}">
                      <a16:colId xmlns:a16="http://schemas.microsoft.com/office/drawing/2014/main" xmlns="" val="3496524437"/>
                    </a:ext>
                  </a:extLst>
                </a:gridCol>
              </a:tblGrid>
              <a:tr h="71031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/>
                        <a:t>ПРОБЛЕМЫ И ОГРАНИЧЕНИЯ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/>
                        <a:t>МЕХАНИЗМЫ СНЯТИЯ ОГРАНИЧЕНИЙ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/>
                        <a:t>РЕШЕНИЯ, ЛЕЖАЩИЕ В КОМПЕТЕНЦИИ АДМИНИСТРАЦИИ ГОРОДА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2447420"/>
                  </a:ext>
                </a:extLst>
              </a:tr>
              <a:tr h="955862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Оформление правоустанавливающих документов на земельные участки и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объекты</a:t>
                      </a:r>
                      <a:r>
                        <a:rPr lang="ru-RU" sz="1600" kern="1200" baseline="0" dirty="0" smtClean="0"/>
                        <a:t> недвижимости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Проработка с собственниками земельных участков вопроса выкупа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961374198"/>
                  </a:ext>
                </a:extLst>
              </a:tr>
              <a:tr h="734089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Разработка проекта развития территории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b="0" i="0" kern="1200" baseline="0" dirty="0" smtClean="0">
                          <a:solidFill>
                            <a:schemeClr val="tx1"/>
                          </a:solidFill>
                          <a:latin typeface="Raleway" panose="020B0503030101060003" pitchFamily="34" charset="77"/>
                          <a:ea typeface="+mj-ea"/>
                          <a:cs typeface="+mj-cs"/>
                        </a:rPr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b="0" i="0" kern="1200" baseline="0" dirty="0" smtClean="0">
                          <a:solidFill>
                            <a:schemeClr val="tx1"/>
                          </a:solidFill>
                          <a:latin typeface="Raleway" panose="020B0503030101060003" pitchFamily="34" charset="77"/>
                          <a:ea typeface="+mj-ea"/>
                          <a:cs typeface="+mj-cs"/>
                        </a:rPr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2063982341"/>
                  </a:ext>
                </a:extLst>
              </a:tr>
              <a:tr h="955862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Отсутствие собственных источников финансирования проекта в объеме необходимом для реализации проекта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Обращение в кредитные организации, предложение участвовать в реализации проекта крупным компаниям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Оказание содействия в поиске </a:t>
                      </a:r>
                      <a:r>
                        <a:rPr lang="ru-RU" sz="1600" kern="1200" baseline="0" dirty="0" err="1" smtClean="0"/>
                        <a:t>соинвестора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476480508"/>
                  </a:ext>
                </a:extLst>
              </a:tr>
              <a:tr h="955862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Техническая возможность подключения к сетям ресурсоснабжающих организаций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Выполнение технических условий (создание необходимой инженерной инфраструктуры)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Оказание содействия в получении мер государственной поддержки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40443493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7" y="6310649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ЭФФЕКТЫ</a:t>
            </a:r>
            <a:endParaRPr lang="x-non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1E18D3B-3211-7242-908E-20A26E1B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1747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56EF3596-BD89-8646-A441-EE042997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343" y="1073841"/>
            <a:ext cx="183148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F32C0A9-9FA5-4F46-B51A-87F60E9A0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95827"/>
              </p:ext>
            </p:extLst>
          </p:nvPr>
        </p:nvGraphicFramePr>
        <p:xfrm>
          <a:off x="375324" y="1073841"/>
          <a:ext cx="11335657" cy="56921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635897">
                  <a:extLst>
                    <a:ext uri="{9D8B030D-6E8A-4147-A177-3AD203B41FA5}">
                      <a16:colId xmlns:a16="http://schemas.microsoft.com/office/drawing/2014/main" xmlns="" val="2792143565"/>
                    </a:ext>
                  </a:extLst>
                </a:gridCol>
                <a:gridCol w="3103347">
                  <a:extLst>
                    <a:ext uri="{9D8B030D-6E8A-4147-A177-3AD203B41FA5}">
                      <a16:colId xmlns:a16="http://schemas.microsoft.com/office/drawing/2014/main" xmlns="" val="1118943870"/>
                    </a:ext>
                  </a:extLst>
                </a:gridCol>
                <a:gridCol w="3038424">
                  <a:extLst>
                    <a:ext uri="{9D8B030D-6E8A-4147-A177-3AD203B41FA5}">
                      <a16:colId xmlns:a16="http://schemas.microsoft.com/office/drawing/2014/main" xmlns="" val="4000260291"/>
                    </a:ext>
                  </a:extLst>
                </a:gridCol>
                <a:gridCol w="2557989">
                  <a:extLst>
                    <a:ext uri="{9D8B030D-6E8A-4147-A177-3AD203B41FA5}">
                      <a16:colId xmlns:a16="http://schemas.microsoft.com/office/drawing/2014/main" xmlns="" val="54092457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/>
                        <a:t>МАЛЫЙ БИЗНЕС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/>
                        <a:t>ГОРОЖАНЕ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/>
                        <a:t>ИНВЕСТОР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/>
                        <a:t>АДМИНИСТРАЦИЯ </a:t>
                      </a:r>
                      <a:endParaRPr lang="ru-RU" sz="1400" b="1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627589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Условия для ведения предпринимательской деятельности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Получение новых рабочих мест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Получение прибыли от деятельности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Формирование современного облика города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28608839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Б</a:t>
                      </a:r>
                      <a:r>
                        <a:rPr lang="ru-RU" sz="1600" kern="1200" baseline="0" dirty="0" smtClean="0"/>
                        <a:t>ольшая проходимость объекта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Получение образовательной платформы с возможностью прохождения практических занятий для студентов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Получение уникального и единственного объекта в своей нише</a:t>
                      </a:r>
                    </a:p>
                    <a:p>
                      <a:pPr fontAlgn="t"/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Трудоустройство граждан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22139662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Увеличение прибыли предприятий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Трудоустройство молодых специалистов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Получение молодых квалифицированных кадров 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98112556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Посещение выставок и новых мероприятий</a:t>
                      </a:r>
                      <a:endParaRPr lang="ru-RU" sz="1600" b="0" i="0" kern="1200" baseline="0" dirty="0" smtClean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Развитие делового и событийного туризма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62596091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Налоговые отчисления в бюджет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47659656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/>
                        <a:t> </a:t>
                      </a:r>
                      <a:r>
                        <a:rPr lang="ru-RU" sz="1600" kern="1200" baseline="0" dirty="0" smtClean="0"/>
                        <a:t>-</a:t>
                      </a:r>
                      <a:endParaRPr lang="ru-RU" sz="1600" b="0" i="0" kern="1200" baseline="0" dirty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kern="1200" baseline="0" dirty="0" smtClean="0"/>
                        <a:t>Наличие современного </a:t>
                      </a:r>
                      <a:r>
                        <a:rPr lang="ru-RU" sz="1600" kern="1200" baseline="0" dirty="0" err="1" smtClean="0"/>
                        <a:t>экспоцентра</a:t>
                      </a:r>
                      <a:r>
                        <a:rPr lang="ru-RU" sz="1600" kern="1200" baseline="0" dirty="0" smtClean="0"/>
                        <a:t> в городской инфраструктуре</a:t>
                      </a:r>
                      <a:endParaRPr lang="ru-RU" sz="1600" b="0" i="0" kern="1200" baseline="0" dirty="0" smtClean="0">
                        <a:solidFill>
                          <a:schemeClr val="tx1"/>
                        </a:solidFill>
                        <a:latin typeface="Raleway" panose="020B0503030101060003" pitchFamily="34" charset="77"/>
                        <a:ea typeface="+mj-ea"/>
                        <a:cs typeface="+mj-cs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xmlns="" val="3878738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08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BD674C1C-32A2-1747-B4CD-30CE9D0B70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012086"/>
            <a:ext cx="7063876" cy="886397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Неактивный город сегодня </a:t>
            </a:r>
            <a:endParaRPr lang="x-none" b="1" dirty="0">
              <a:solidFill>
                <a:schemeClr val="accent2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410" y="269888"/>
            <a:ext cx="6153096" cy="750888"/>
          </a:xfrm>
        </p:spPr>
        <p:txBody>
          <a:bodyPr/>
          <a:lstStyle/>
          <a:p>
            <a:r>
              <a:rPr lang="ru-RU" dirty="0"/>
              <a:t>ПОТЕНЦИАЛ ДЛЯ РАЗВИТИЯ</a:t>
            </a:r>
            <a:endParaRPr lang="x-none" dirty="0"/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xmlns="" id="{27DAAD01-FE88-844C-A1CC-2479BEDCB2FD}"/>
              </a:ext>
            </a:extLst>
          </p:cNvPr>
          <p:cNvSpPr txBox="1">
            <a:spLocks/>
          </p:cNvSpPr>
          <p:nvPr/>
        </p:nvSpPr>
        <p:spPr>
          <a:xfrm>
            <a:off x="6043153" y="1486167"/>
            <a:ext cx="6148847" cy="726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Всего на территории города расположено </a:t>
            </a:r>
            <a:r>
              <a:rPr lang="ru-RU" sz="4000" b="1" dirty="0" smtClean="0">
                <a:solidFill>
                  <a:schemeClr val="accent2"/>
                </a:solidFill>
              </a:rPr>
              <a:t>46</a:t>
            </a:r>
            <a:r>
              <a:rPr lang="ru-RU" sz="2800" b="1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неактивных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территорий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xmlns="" id="{B7E2A809-4FE1-5044-BF4C-BAC85B22AC59}"/>
              </a:ext>
            </a:extLst>
          </p:cNvPr>
          <p:cNvSpPr txBox="1">
            <a:spLocks/>
          </p:cNvSpPr>
          <p:nvPr/>
        </p:nvSpPr>
        <p:spPr>
          <a:xfrm>
            <a:off x="6043153" y="3221781"/>
            <a:ext cx="6148847" cy="606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solidFill>
                  <a:schemeClr val="accent2"/>
                </a:solidFill>
              </a:rPr>
              <a:t>39,2 г</a:t>
            </a:r>
            <a:r>
              <a:rPr lang="ru-RU" sz="4000" b="1" dirty="0" smtClean="0">
                <a:solidFill>
                  <a:schemeClr val="accent2"/>
                </a:solidFill>
              </a:rPr>
              <a:t>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пл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ощадь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неактивных территорий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xmlns="" id="{F9A56F14-253D-3640-9572-D83A0FB72D7D}"/>
              </a:ext>
            </a:extLst>
          </p:cNvPr>
          <p:cNvSpPr txBox="1">
            <a:spLocks/>
          </p:cNvSpPr>
          <p:nvPr/>
        </p:nvSpPr>
        <p:spPr>
          <a:xfrm>
            <a:off x="6043153" y="4542516"/>
            <a:ext cx="6061761" cy="606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Доминирующие типы территорий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160950-447A-A54E-A418-BB7F30AF8E0A}"/>
              </a:ext>
            </a:extLst>
          </p:cNvPr>
          <p:cNvSpPr txBox="1"/>
          <p:nvPr/>
        </p:nvSpPr>
        <p:spPr>
          <a:xfrm>
            <a:off x="6043153" y="5148678"/>
            <a:ext cx="492918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Raleway" panose="020B0503030101060003" pitchFamily="34" charset="77"/>
              </a:rPr>
              <a:t>Заводы</a:t>
            </a:r>
            <a:endParaRPr lang="ru-RU" sz="3200" b="1" dirty="0">
              <a:solidFill>
                <a:schemeClr val="accent2"/>
              </a:solidFill>
              <a:latin typeface="Raleway" panose="020B0503030101060003" pitchFamily="34" charset="77"/>
            </a:endParaRPr>
          </a:p>
          <a:p>
            <a:r>
              <a:rPr lang="ru-RU" sz="3200" b="1" dirty="0" smtClean="0">
                <a:solidFill>
                  <a:schemeClr val="accent2"/>
                </a:solidFill>
                <a:latin typeface="Raleway" panose="020B0503030101060003" pitchFamily="34" charset="77"/>
              </a:rPr>
              <a:t>Старый жилой фонд</a:t>
            </a:r>
            <a:endParaRPr lang="x-none" sz="3200" b="1" dirty="0">
              <a:solidFill>
                <a:schemeClr val="accent2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3" y="1478402"/>
            <a:ext cx="5226996" cy="471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6345483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6">
            <a:extLst>
              <a:ext uri="{FF2B5EF4-FFF2-40B4-BE49-F238E27FC236}">
                <a16:creationId xmlns:a16="http://schemas.microsoft.com/office/drawing/2014/main" xmlns="" id="{2AFF8206-BAB4-9B46-8065-7BFFF112D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138" y="363371"/>
            <a:ext cx="5409205" cy="443198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АО «Завод Прибой»</a:t>
            </a:r>
            <a:endParaRPr lang="x-none" b="1" dirty="0">
              <a:solidFill>
                <a:schemeClr val="accent2"/>
              </a:solidFill>
            </a:endParaRP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xmlns="" id="{C94BE516-8B38-1E40-BD81-8DDF0AF08218}"/>
              </a:ext>
            </a:extLst>
          </p:cNvPr>
          <p:cNvSpPr txBox="1">
            <a:spLocks/>
          </p:cNvSpPr>
          <p:nvPr/>
        </p:nvSpPr>
        <p:spPr>
          <a:xfrm>
            <a:off x="6307351" y="1074995"/>
            <a:ext cx="5420361" cy="4183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Расположение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xmlns="" id="{B7686BBA-0013-4840-9595-333E9F5F0FA5}"/>
              </a:ext>
            </a:extLst>
          </p:cNvPr>
          <p:cNvSpPr txBox="1">
            <a:spLocks/>
          </p:cNvSpPr>
          <p:nvPr/>
        </p:nvSpPr>
        <p:spPr>
          <a:xfrm>
            <a:off x="6307350" y="2026426"/>
            <a:ext cx="5527563" cy="4183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Физическое состояние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xmlns="" id="{E818C62D-B1F4-6646-BA98-45D1007F0857}"/>
              </a:ext>
            </a:extLst>
          </p:cNvPr>
          <p:cNvSpPr txBox="1">
            <a:spLocks/>
          </p:cNvSpPr>
          <p:nvPr/>
        </p:nvSpPr>
        <p:spPr>
          <a:xfrm>
            <a:off x="6307349" y="4571647"/>
            <a:ext cx="5527563" cy="4183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Ценности территории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xmlns="" id="{6ACD4406-3C98-E04F-9A42-F48413671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7351" y="1416109"/>
            <a:ext cx="5420361" cy="66475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400" dirty="0">
                <a:ea typeface="+mj-ea"/>
                <a:cs typeface="+mj-cs"/>
              </a:rPr>
              <a:t>В Южном районе города, в 411 м от Южного рынка, 125 м от муниципальной автодороги и 279 м от спального района</a:t>
            </a:r>
            <a:r>
              <a:rPr lang="ru-RU" sz="1400" dirty="0" smtClean="0">
                <a:ea typeface="+mj-ea"/>
                <a:cs typeface="+mj-cs"/>
              </a:rPr>
              <a:t>.</a:t>
            </a:r>
            <a:endParaRPr lang="x-none" sz="1400" dirty="0">
              <a:ea typeface="+mj-ea"/>
              <a:cs typeface="+mj-cs"/>
            </a:endParaRP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xmlns="" id="{3CEFBF57-985E-7847-B418-58BBE17302D5}"/>
              </a:ext>
            </a:extLst>
          </p:cNvPr>
          <p:cNvSpPr txBox="1">
            <a:spLocks/>
          </p:cNvSpPr>
          <p:nvPr/>
        </p:nvSpPr>
        <p:spPr>
          <a:xfrm>
            <a:off x="6307351" y="4910097"/>
            <a:ext cx="5562304" cy="18340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dirty="0">
                <a:ea typeface="+mj-ea"/>
                <a:cs typeface="+mj-cs"/>
              </a:rPr>
              <a:t>Ценность заключается в местоположении объекта (район с развитой городской инфраструктурой и высокой жилой застройкой) и расположении промышленных корпусов на единой территории. Бывшие корпуса завода (производственные помещения) имеют просторные площади и высокие потолки, в которых предполагается проводить культурно-массовые, деловые и образовательные мероприятия. </a:t>
            </a:r>
            <a:endParaRPr lang="x-none" sz="1400" dirty="0"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9BB120-CCCA-7548-810F-71606EA9C9B7}"/>
              </a:ext>
            </a:extLst>
          </p:cNvPr>
          <p:cNvSpPr txBox="1"/>
          <p:nvPr/>
        </p:nvSpPr>
        <p:spPr>
          <a:xfrm>
            <a:off x="8301519" y="484940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3202" y="2347384"/>
            <a:ext cx="5666453" cy="216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Raleway" panose="020B0503030101060003" pitchFamily="34" charset="77"/>
                <a:ea typeface="+mj-ea"/>
                <a:cs typeface="+mj-cs"/>
              </a:rPr>
              <a:t>Завод </a:t>
            </a:r>
            <a:r>
              <a:rPr lang="ru-RU" sz="1400" dirty="0">
                <a:latin typeface="Raleway" panose="020B0503030101060003" pitchFamily="34" charset="77"/>
                <a:ea typeface="+mj-ea"/>
                <a:cs typeface="+mj-cs"/>
              </a:rPr>
              <a:t>«</a:t>
            </a:r>
            <a:r>
              <a:rPr lang="ru-RU" sz="1400" dirty="0" smtClean="0">
                <a:latin typeface="Raleway" panose="020B0503030101060003" pitchFamily="34" charset="77"/>
                <a:ea typeface="+mj-ea"/>
                <a:cs typeface="+mj-cs"/>
              </a:rPr>
              <a:t>Прибой» был основан </a:t>
            </a:r>
            <a:r>
              <a:rPr lang="ru-RU" sz="1400" dirty="0">
                <a:latin typeface="Raleway" panose="020B0503030101060003" pitchFamily="34" charset="77"/>
                <a:ea typeface="+mj-ea"/>
                <a:cs typeface="+mj-cs"/>
              </a:rPr>
              <a:t>и </a:t>
            </a:r>
            <a:r>
              <a:rPr lang="ru-RU" sz="1400" dirty="0" smtClean="0">
                <a:latin typeface="Raleway" panose="020B0503030101060003" pitchFamily="34" charset="77"/>
                <a:ea typeface="+mj-ea"/>
                <a:cs typeface="+mj-cs"/>
              </a:rPr>
              <a:t>начал </a:t>
            </a:r>
            <a:r>
              <a:rPr lang="ru-RU" sz="1400" dirty="0">
                <a:latin typeface="Raleway" panose="020B0503030101060003" pitchFamily="34" charset="77"/>
                <a:ea typeface="+mj-ea"/>
                <a:cs typeface="+mj-cs"/>
              </a:rPr>
              <a:t>свою производственную деятельность в 1981 году. До 2011 года основная продукция предприятия – радиоизмерительная аппаратура, которая в основном поставлялась для Министерства обороны РФ.</a:t>
            </a:r>
          </a:p>
          <a:p>
            <a:pPr algn="just" fontAlgn="t">
              <a:lnSpc>
                <a:spcPct val="107000"/>
              </a:lnSpc>
            </a:pPr>
            <a:r>
              <a:rPr lang="ru-RU" sz="1400" dirty="0">
                <a:latin typeface="Raleway" panose="020B0503030101060003" pitchFamily="34" charset="77"/>
                <a:ea typeface="+mj-ea"/>
                <a:cs typeface="+mj-cs"/>
              </a:rPr>
              <a:t>В настоящее время АО «Прибой» осуществляет производство тепловой энергии, передачу электрической энергии сторонним организациям, сдачу в аренду нежилых и производственных помещений, занимается производством товаров народного потребления</a:t>
            </a:r>
            <a:r>
              <a:rPr lang="ru-RU" sz="1400" dirty="0" smtClean="0">
                <a:latin typeface="Raleway" panose="020B0503030101060003" pitchFamily="34" charset="77"/>
                <a:ea typeface="+mj-ea"/>
                <a:cs typeface="+mj-cs"/>
              </a:rPr>
              <a:t>. Общая площадь помещений составляет 29 000 м2.</a:t>
            </a:r>
            <a:endParaRPr lang="ru-RU" sz="1400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232" t="-1" r="-64" b="10737"/>
          <a:stretch/>
        </p:blipFill>
        <p:spPr>
          <a:xfrm>
            <a:off x="212610" y="1352592"/>
            <a:ext cx="5938518" cy="447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44" y="6341798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6">
            <a:extLst>
              <a:ext uri="{FF2B5EF4-FFF2-40B4-BE49-F238E27FC236}">
                <a16:creationId xmlns:a16="http://schemas.microsoft.com/office/drawing/2014/main" xmlns="" id="{2AFF8206-BAB4-9B46-8065-7BFFF112D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388260"/>
            <a:ext cx="5409205" cy="443198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АО «Завод Прибой»</a:t>
            </a:r>
          </a:p>
        </p:txBody>
      </p:sp>
      <p:pic>
        <p:nvPicPr>
          <p:cNvPr id="1026" name="Picture 2" descr="http://priboi.ru/wp-content/uploads/2013/12/IMG_5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17" y="3503055"/>
            <a:ext cx="4377606" cy="3035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iboi.ru/wp-content/uploads/2013/12/IMG_5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90" y="129328"/>
            <a:ext cx="4368533" cy="3077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9802805" y="4689937"/>
            <a:ext cx="2800563" cy="532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2000" b="1" dirty="0">
                <a:latin typeface="Raleway" panose="020B0503030101060003" pitchFamily="34" charset="77"/>
                <a:ea typeface="+mj-ea"/>
                <a:cs typeface="+mj-cs"/>
              </a:rPr>
              <a:t>Офисные помещения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9709520" y="1228298"/>
            <a:ext cx="2988859" cy="532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latin typeface="Raleway" panose="020B0503030101060003" pitchFamily="34" charset="77"/>
                <a:ea typeface="+mj-ea"/>
                <a:cs typeface="+mj-cs"/>
              </a:rPr>
              <a:t>Складские помещения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16" y="1754874"/>
            <a:ext cx="4850102" cy="373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16" y="6337402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72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6">
            <a:extLst>
              <a:ext uri="{FF2B5EF4-FFF2-40B4-BE49-F238E27FC236}">
                <a16:creationId xmlns:a16="http://schemas.microsoft.com/office/drawing/2014/main" xmlns="" id="{2AFF8206-BAB4-9B46-8065-7BFFF112D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343" y="385559"/>
            <a:ext cx="5409205" cy="443198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АО «Завод Прибой»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678465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89508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3478465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77" y="6297146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3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5834597" cy="750888"/>
          </a:xfrm>
        </p:spPr>
        <p:txBody>
          <a:bodyPr/>
          <a:lstStyle/>
          <a:p>
            <a:r>
              <a:rPr lang="ru-RU" dirty="0"/>
              <a:t>СТЕЙКХОЛДЕРЫ</a:t>
            </a:r>
            <a:endParaRPr lang="x-non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6A8EC27-D0CD-8F4F-9DC1-ED834A7244E0}"/>
              </a:ext>
            </a:extLst>
          </p:cNvPr>
          <p:cNvCxnSpPr>
            <a:cxnSpLocks/>
          </p:cNvCxnSpPr>
          <p:nvPr/>
        </p:nvCxnSpPr>
        <p:spPr>
          <a:xfrm>
            <a:off x="6096000" y="1286540"/>
            <a:ext cx="0" cy="435934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3DCBFC9-421B-8740-97D3-226C8A1A41CC}"/>
              </a:ext>
            </a:extLst>
          </p:cNvPr>
          <p:cNvCxnSpPr/>
          <p:nvPr/>
        </p:nvCxnSpPr>
        <p:spPr>
          <a:xfrm>
            <a:off x="2009553" y="3423684"/>
            <a:ext cx="865490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7F77BF8-A73B-8545-B251-B971F8C1C3D5}"/>
              </a:ext>
            </a:extLst>
          </p:cNvPr>
          <p:cNvCxnSpPr>
            <a:cxnSpLocks/>
          </p:cNvCxnSpPr>
          <p:nvPr/>
        </p:nvCxnSpPr>
        <p:spPr>
          <a:xfrm>
            <a:off x="1212112" y="1201479"/>
            <a:ext cx="0" cy="4646428"/>
          </a:xfrm>
          <a:prstGeom prst="line">
            <a:avLst/>
          </a:prstGeom>
          <a:ln w="190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71C483A-7DFA-FD46-BF9F-B102FEDDF641}"/>
              </a:ext>
            </a:extLst>
          </p:cNvPr>
          <p:cNvCxnSpPr/>
          <p:nvPr/>
        </p:nvCxnSpPr>
        <p:spPr>
          <a:xfrm>
            <a:off x="1212112" y="5847907"/>
            <a:ext cx="10223025" cy="0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7">
            <a:extLst>
              <a:ext uri="{FF2B5EF4-FFF2-40B4-BE49-F238E27FC236}">
                <a16:creationId xmlns:a16="http://schemas.microsoft.com/office/drawing/2014/main" xmlns="" id="{A24BCB44-B534-564E-8067-DD0AFC5C8E2B}"/>
              </a:ext>
            </a:extLst>
          </p:cNvPr>
          <p:cNvSpPr txBox="1">
            <a:spLocks/>
          </p:cNvSpPr>
          <p:nvPr/>
        </p:nvSpPr>
        <p:spPr>
          <a:xfrm>
            <a:off x="6799064" y="1286540"/>
            <a:ext cx="2153550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accent2"/>
                </a:solidFill>
              </a:rPr>
              <a:t>ДИАЛОГ</a:t>
            </a:r>
          </a:p>
        </p:txBody>
      </p:sp>
      <p:sp>
        <p:nvSpPr>
          <p:cNvPr id="41" name="Text Placeholder 27">
            <a:extLst>
              <a:ext uri="{FF2B5EF4-FFF2-40B4-BE49-F238E27FC236}">
                <a16:creationId xmlns:a16="http://schemas.microsoft.com/office/drawing/2014/main" xmlns="" id="{7235B012-F1A8-E34F-A858-E99D10469C6C}"/>
              </a:ext>
            </a:extLst>
          </p:cNvPr>
          <p:cNvSpPr txBox="1">
            <a:spLocks/>
          </p:cNvSpPr>
          <p:nvPr/>
        </p:nvSpPr>
        <p:spPr>
          <a:xfrm>
            <a:off x="6799064" y="3606644"/>
            <a:ext cx="2153550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accent2"/>
                </a:solidFill>
              </a:rPr>
              <a:t>ПОДДЕРЖКА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xmlns="" id="{ED5F7F3E-CDF7-D74F-9E8C-CE6E6B0E3859}"/>
              </a:ext>
            </a:extLst>
          </p:cNvPr>
          <p:cNvSpPr txBox="1">
            <a:spLocks/>
          </p:cNvSpPr>
          <p:nvPr/>
        </p:nvSpPr>
        <p:spPr>
          <a:xfrm>
            <a:off x="2029706" y="1286540"/>
            <a:ext cx="3268854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accent2"/>
                </a:solidFill>
              </a:rPr>
              <a:t>СОЗДАНИЕ УСЛОВИЙ ДЛЯ ПРИВЛЕЧЕНИЯ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xmlns="" id="{A462AA22-EA0B-7E41-A1CC-6BB23D8E1F40}"/>
              </a:ext>
            </a:extLst>
          </p:cNvPr>
          <p:cNvSpPr txBox="1">
            <a:spLocks/>
          </p:cNvSpPr>
          <p:nvPr/>
        </p:nvSpPr>
        <p:spPr>
          <a:xfrm>
            <a:off x="2009553" y="3606643"/>
            <a:ext cx="3268854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schemeClr val="accent2"/>
                </a:solidFill>
              </a:rPr>
              <a:t>ИНФОРМИРОВАНИЕ </a:t>
            </a:r>
            <a:r>
              <a:rPr lang="ru-RU" sz="1200" b="1" dirty="0">
                <a:solidFill>
                  <a:schemeClr val="accent2"/>
                </a:solidFill>
              </a:rPr>
              <a:t>/ КОНСУЛЬТАЦИИ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xmlns="" id="{64B3697D-9627-E94B-B5F1-277FE61309C0}"/>
              </a:ext>
            </a:extLst>
          </p:cNvPr>
          <p:cNvSpPr txBox="1">
            <a:spLocks/>
          </p:cNvSpPr>
          <p:nvPr/>
        </p:nvSpPr>
        <p:spPr>
          <a:xfrm>
            <a:off x="6799065" y="1616212"/>
            <a:ext cx="4258796" cy="17078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Собственник АО «Прибой»</a:t>
            </a:r>
            <a:endParaRPr lang="ru-RU" sz="12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Инвестор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err="1" smtClean="0"/>
              <a:t>Соинвестор</a:t>
            </a:r>
            <a:r>
              <a:rPr lang="ru-RU" sz="1200" dirty="0" smtClean="0"/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Сетевые федеральные представители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Представители гостиничного бизнеса</a:t>
            </a:r>
            <a:endParaRPr lang="ru-RU" sz="1200" dirty="0"/>
          </a:p>
          <a:p>
            <a:pPr marL="228600" indent="-228600">
              <a:buFont typeface="Arial" panose="020B0604020202020204" pitchFamily="34" charset="0"/>
              <a:buAutoNum type="arabicPeriod"/>
            </a:pP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 Placeholder 27">
            <a:extLst>
              <a:ext uri="{FF2B5EF4-FFF2-40B4-BE49-F238E27FC236}">
                <a16:creationId xmlns:a16="http://schemas.microsoft.com/office/drawing/2014/main" xmlns="" id="{1A11FEA3-F179-974F-81EF-3B873EB10FB0}"/>
              </a:ext>
            </a:extLst>
          </p:cNvPr>
          <p:cNvSpPr txBox="1">
            <a:spLocks/>
          </p:cNvSpPr>
          <p:nvPr/>
        </p:nvSpPr>
        <p:spPr>
          <a:xfrm>
            <a:off x="6799065" y="3867996"/>
            <a:ext cx="4258796" cy="17078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Представители выставочной индустрии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Операторы галерей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Представители образовательного сообщества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Представители творческой среды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Индустрии моды</a:t>
            </a:r>
            <a:endParaRPr lang="ru-RU" sz="1200" dirty="0"/>
          </a:p>
        </p:txBody>
      </p:sp>
      <p:sp>
        <p:nvSpPr>
          <p:cNvPr id="46" name="Text Placeholder 27">
            <a:extLst>
              <a:ext uri="{FF2B5EF4-FFF2-40B4-BE49-F238E27FC236}">
                <a16:creationId xmlns:a16="http://schemas.microsoft.com/office/drawing/2014/main" xmlns="" id="{3030B71A-88A2-1146-B7AA-10FB1BEB260D}"/>
              </a:ext>
            </a:extLst>
          </p:cNvPr>
          <p:cNvSpPr txBox="1">
            <a:spLocks/>
          </p:cNvSpPr>
          <p:nvPr/>
        </p:nvSpPr>
        <p:spPr>
          <a:xfrm>
            <a:off x="2029705" y="1696746"/>
            <a:ext cx="3971918" cy="16273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Арендаторы </a:t>
            </a:r>
            <a:r>
              <a:rPr lang="ru-RU" sz="1200" dirty="0"/>
              <a:t>помещений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Малый бизнес: 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торговые помещения; 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предприятия общественного питания; 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Фотостудия;</a:t>
            </a:r>
            <a:endParaRPr lang="ru-RU" sz="1200" dirty="0"/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рекламные агентства и типография;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звукозаписывающая студия; 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организации дополнительного образования детей.</a:t>
            </a:r>
          </a:p>
        </p:txBody>
      </p:sp>
      <p:sp>
        <p:nvSpPr>
          <p:cNvPr id="47" name="Text Placeholder 27">
            <a:extLst>
              <a:ext uri="{FF2B5EF4-FFF2-40B4-BE49-F238E27FC236}">
                <a16:creationId xmlns:a16="http://schemas.microsoft.com/office/drawing/2014/main" xmlns="" id="{3330D95E-398E-EC45-958A-2885AEC7359F}"/>
              </a:ext>
            </a:extLst>
          </p:cNvPr>
          <p:cNvSpPr txBox="1">
            <a:spLocks/>
          </p:cNvSpPr>
          <p:nvPr/>
        </p:nvSpPr>
        <p:spPr>
          <a:xfrm>
            <a:off x="2029705" y="3867970"/>
            <a:ext cx="3971918" cy="170787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Население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Представители </a:t>
            </a:r>
            <a:r>
              <a:rPr lang="ru-RU" sz="1200" dirty="0"/>
              <a:t>творческой </a:t>
            </a:r>
            <a:r>
              <a:rPr lang="ru-RU" sz="1200" dirty="0" smtClean="0"/>
              <a:t>среды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Молодежное и студенческое движение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Бизнес сообщество: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Союз НТПП;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Российский союз промышленников и предпринимателей;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Опора России;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sz="1200" dirty="0" smtClean="0"/>
              <a:t>Ассоциация предприятий торговли «Единство».</a:t>
            </a:r>
            <a:endParaRPr lang="ru-RU" sz="1200" dirty="0"/>
          </a:p>
          <a:p>
            <a:pPr marL="0" lvl="0" indent="0">
              <a:spcBef>
                <a:spcPts val="0"/>
              </a:spcBef>
              <a:buNone/>
            </a:pPr>
            <a:endParaRPr lang="ru-RU" sz="12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 smtClean="0"/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200" dirty="0"/>
          </a:p>
        </p:txBody>
      </p:sp>
      <p:sp>
        <p:nvSpPr>
          <p:cNvPr id="49" name="Text Placeholder 27">
            <a:extLst>
              <a:ext uri="{FF2B5EF4-FFF2-40B4-BE49-F238E27FC236}">
                <a16:creationId xmlns:a16="http://schemas.microsoft.com/office/drawing/2014/main" xmlns="" id="{972739C7-E624-704F-BD4F-D2A85AC74743}"/>
              </a:ext>
            </a:extLst>
          </p:cNvPr>
          <p:cNvSpPr txBox="1">
            <a:spLocks/>
          </p:cNvSpPr>
          <p:nvPr/>
        </p:nvSpPr>
        <p:spPr>
          <a:xfrm rot="16200000">
            <a:off x="673040" y="1286539"/>
            <a:ext cx="892533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/>
              <a:t>высокий</a:t>
            </a:r>
          </a:p>
        </p:txBody>
      </p:sp>
      <p:sp>
        <p:nvSpPr>
          <p:cNvPr id="50" name="Text Placeholder 27">
            <a:extLst>
              <a:ext uri="{FF2B5EF4-FFF2-40B4-BE49-F238E27FC236}">
                <a16:creationId xmlns:a16="http://schemas.microsoft.com/office/drawing/2014/main" xmlns="" id="{1B2EA38A-EB36-5C47-BC23-7667609B8317}"/>
              </a:ext>
            </a:extLst>
          </p:cNvPr>
          <p:cNvSpPr txBox="1">
            <a:spLocks/>
          </p:cNvSpPr>
          <p:nvPr/>
        </p:nvSpPr>
        <p:spPr>
          <a:xfrm rot="16200000">
            <a:off x="673040" y="5029624"/>
            <a:ext cx="892533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/>
              <a:t>низкий</a:t>
            </a:r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xmlns="" id="{435757D6-B2CD-044A-A2B7-522BCFC73FC8}"/>
              </a:ext>
            </a:extLst>
          </p:cNvPr>
          <p:cNvSpPr txBox="1">
            <a:spLocks/>
          </p:cNvSpPr>
          <p:nvPr/>
        </p:nvSpPr>
        <p:spPr>
          <a:xfrm>
            <a:off x="1326640" y="5937447"/>
            <a:ext cx="892533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/>
              <a:t>низкий</a:t>
            </a:r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xmlns="" id="{FDA7D0CF-3B6C-2F4D-9B36-2BE918124367}"/>
              </a:ext>
            </a:extLst>
          </p:cNvPr>
          <p:cNvSpPr txBox="1">
            <a:spLocks/>
          </p:cNvSpPr>
          <p:nvPr/>
        </p:nvSpPr>
        <p:spPr>
          <a:xfrm>
            <a:off x="10664456" y="5937447"/>
            <a:ext cx="892533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/>
              <a:t>высокий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xmlns="" id="{4419A2E6-105B-B245-9D4E-802F470F9262}"/>
              </a:ext>
            </a:extLst>
          </p:cNvPr>
          <p:cNvSpPr txBox="1">
            <a:spLocks/>
          </p:cNvSpPr>
          <p:nvPr/>
        </p:nvSpPr>
        <p:spPr>
          <a:xfrm rot="16200000">
            <a:off x="-70827" y="3197022"/>
            <a:ext cx="2441434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accent2"/>
                </a:solidFill>
              </a:rPr>
              <a:t>материальный вклад в развитие</a:t>
            </a:r>
          </a:p>
        </p:txBody>
      </p:sp>
      <p:sp>
        <p:nvSpPr>
          <p:cNvPr id="54" name="Text Placeholder 27">
            <a:extLst>
              <a:ext uri="{FF2B5EF4-FFF2-40B4-BE49-F238E27FC236}">
                <a16:creationId xmlns:a16="http://schemas.microsoft.com/office/drawing/2014/main" xmlns="" id="{5A1330E3-531A-E948-B763-9EC584A299DB}"/>
              </a:ext>
            </a:extLst>
          </p:cNvPr>
          <p:cNvSpPr txBox="1">
            <a:spLocks/>
          </p:cNvSpPr>
          <p:nvPr/>
        </p:nvSpPr>
        <p:spPr>
          <a:xfrm>
            <a:off x="4972991" y="5937447"/>
            <a:ext cx="2841939" cy="414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accent2"/>
                </a:solidFill>
              </a:rPr>
              <a:t>нематериальный вклад в развитие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7" y="6328601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СЦЕНАРИЙ</a:t>
            </a:r>
            <a:endParaRPr lang="x-none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39048" y="1134953"/>
            <a:ext cx="527668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Будущее виденье развития территории: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центра притяжения на территории Южного внутригородского района, включающего в себя </a:t>
            </a:r>
            <a:r>
              <a:rPr lang="ru-RU" dirty="0" err="1" smtClean="0"/>
              <a:t>экспоцентр</a:t>
            </a:r>
            <a:r>
              <a:rPr lang="ru-RU" dirty="0" smtClean="0"/>
              <a:t> с гостиничным комплексом,  </a:t>
            </a:r>
            <a:r>
              <a:rPr lang="ru-RU" dirty="0"/>
              <a:t>образовательный технопарк для студентов </a:t>
            </a:r>
            <a:r>
              <a:rPr lang="ru-RU" dirty="0" err="1"/>
              <a:t>радиоколледжа</a:t>
            </a:r>
            <a:r>
              <a:rPr lang="ru-RU" dirty="0"/>
              <a:t> с высокотехнологичным </a:t>
            </a:r>
            <a:r>
              <a:rPr lang="ru-RU" dirty="0" smtClean="0"/>
              <a:t>производством и </a:t>
            </a:r>
            <a:r>
              <a:rPr lang="ru-RU" dirty="0"/>
              <a:t>сопутствующей </a:t>
            </a:r>
            <a:r>
              <a:rPr lang="ru-RU" dirty="0" smtClean="0"/>
              <a:t>инфраструктурой.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Ключевая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функция с точки зрения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инвестора:</a:t>
            </a:r>
          </a:p>
          <a:p>
            <a:r>
              <a:rPr lang="ru-RU" dirty="0"/>
              <a:t>Экспоцентр, </a:t>
            </a:r>
            <a:r>
              <a:rPr lang="ru-RU" dirty="0" smtClean="0"/>
              <a:t>гостиничный комплекс, высокотехнологичное </a:t>
            </a:r>
            <a:r>
              <a:rPr lang="ru-RU" dirty="0"/>
              <a:t>производство на базе </a:t>
            </a:r>
            <a:r>
              <a:rPr lang="ru-RU" dirty="0" err="1" smtClean="0"/>
              <a:t>радиоколледжа</a:t>
            </a:r>
            <a:r>
              <a:rPr lang="ru-RU" dirty="0" smtClean="0"/>
              <a:t>.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Будущая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роль территории с точки зрения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города:</a:t>
            </a:r>
          </a:p>
          <a:p>
            <a:r>
              <a:rPr lang="ru-RU" dirty="0"/>
              <a:t>Создание </a:t>
            </a:r>
            <a:r>
              <a:rPr lang="ru-RU" dirty="0" smtClean="0"/>
              <a:t>многофункционального </a:t>
            </a:r>
            <a:r>
              <a:rPr lang="ru-RU" dirty="0"/>
              <a:t>комплекса, обладающего высоки деловым, туристическим и образовательным </a:t>
            </a:r>
            <a:r>
              <a:rPr lang="ru-RU" dirty="0" smtClean="0"/>
              <a:t>потенциалом.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508689"/>
            <a:ext cx="5653087" cy="4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7" y="6328601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2913" y="1003986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52692"/>
            <a:ext cx="10515600" cy="750888"/>
          </a:xfrm>
        </p:spPr>
        <p:txBody>
          <a:bodyPr/>
          <a:lstStyle/>
          <a:p>
            <a:r>
              <a:rPr lang="ru-RU" dirty="0"/>
              <a:t>СЦЕНАРИЙ</a:t>
            </a:r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402853"/>
            <a:ext cx="5668131" cy="42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179016"/>
            <a:ext cx="5739569" cy="251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2858264"/>
            <a:ext cx="5794817" cy="386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77" y="6319104"/>
            <a:ext cx="413344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6C864-7C33-FC4E-8802-B9A5FE5E98CC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FDD3DAE-5E91-D045-872C-65FB3C14D7ED}"/>
              </a:ext>
            </a:extLst>
          </p:cNvPr>
          <p:cNvCxnSpPr/>
          <p:nvPr/>
        </p:nvCxnSpPr>
        <p:spPr>
          <a:xfrm>
            <a:off x="446215" y="746811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02969F4-8ED1-DB4E-8B91-E9E81A8C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8055"/>
            <a:ext cx="10515600" cy="750888"/>
          </a:xfrm>
        </p:spPr>
        <p:txBody>
          <a:bodyPr/>
          <a:lstStyle/>
          <a:p>
            <a:r>
              <a:rPr lang="ru-RU" dirty="0"/>
              <a:t>СЦЕНАРИЙ</a:t>
            </a:r>
            <a:endParaRPr lang="x-none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BC8EF2C-E05E-B04E-B1B0-99598ED85F73}"/>
              </a:ext>
            </a:extLst>
          </p:cNvPr>
          <p:cNvSpPr txBox="1"/>
          <p:nvPr/>
        </p:nvSpPr>
        <p:spPr>
          <a:xfrm>
            <a:off x="3123018" y="5545650"/>
            <a:ext cx="481115" cy="340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1D60D4B-5403-2A4F-AD0F-D91FA6A24A9E}"/>
              </a:ext>
            </a:extLst>
          </p:cNvPr>
          <p:cNvSpPr txBox="1"/>
          <p:nvPr/>
        </p:nvSpPr>
        <p:spPr>
          <a:xfrm>
            <a:off x="5700713" y="5545650"/>
            <a:ext cx="481115" cy="340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года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46CC70C-D3F5-F043-9EAF-9F6782E17367}"/>
              </a:ext>
            </a:extLst>
          </p:cNvPr>
          <p:cNvSpPr txBox="1"/>
          <p:nvPr/>
        </p:nvSpPr>
        <p:spPr>
          <a:xfrm>
            <a:off x="7115095" y="5545650"/>
            <a:ext cx="783138" cy="340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года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EF17CB-02CD-794F-BBDA-AAA4ED74DCC4}"/>
              </a:ext>
            </a:extLst>
          </p:cNvPr>
          <p:cNvSpPr txBox="1"/>
          <p:nvPr/>
        </p:nvSpPr>
        <p:spPr>
          <a:xfrm>
            <a:off x="8569719" y="5545650"/>
            <a:ext cx="783138" cy="340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года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E36B74D-7235-324C-95D1-E803B5B7C877}"/>
              </a:ext>
            </a:extLst>
          </p:cNvPr>
          <p:cNvSpPr txBox="1"/>
          <p:nvPr/>
        </p:nvSpPr>
        <p:spPr>
          <a:xfrm>
            <a:off x="10024343" y="5545650"/>
            <a:ext cx="783138" cy="340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лет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C0A2088-56A8-B84D-9D2C-6B58216A1910}"/>
              </a:ext>
            </a:extLst>
          </p:cNvPr>
          <p:cNvSpPr txBox="1"/>
          <p:nvPr/>
        </p:nvSpPr>
        <p:spPr>
          <a:xfrm>
            <a:off x="11273194" y="5545650"/>
            <a:ext cx="783138" cy="288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лет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64013C8-8B94-334A-816C-90AB6BAFA787}"/>
              </a:ext>
            </a:extLst>
          </p:cNvPr>
          <p:cNvSpPr txBox="1"/>
          <p:nvPr/>
        </p:nvSpPr>
        <p:spPr>
          <a:xfrm>
            <a:off x="1246909" y="3283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3A370D9-229C-7F49-89F3-3DC0633B3AC0}"/>
              </a:ext>
            </a:extLst>
          </p:cNvPr>
          <p:cNvSpPr txBox="1"/>
          <p:nvPr/>
        </p:nvSpPr>
        <p:spPr>
          <a:xfrm>
            <a:off x="581891" y="29094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F8EF7C4-5D4D-B04B-96C3-149C97ABC6E3}"/>
              </a:ext>
            </a:extLst>
          </p:cNvPr>
          <p:cNvSpPr txBox="1"/>
          <p:nvPr/>
        </p:nvSpPr>
        <p:spPr>
          <a:xfrm>
            <a:off x="4100945" y="518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0954AA-464A-FC44-99C1-A5F9B137D45D}"/>
              </a:ext>
            </a:extLst>
          </p:cNvPr>
          <p:cNvSpPr txBox="1"/>
          <p:nvPr/>
        </p:nvSpPr>
        <p:spPr>
          <a:xfrm>
            <a:off x="7828908" y="44795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xmlns="" id="{693BA23F-57ED-A14D-8505-E361CB1E2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861" y="800737"/>
            <a:ext cx="5409205" cy="332399"/>
          </a:xfrm>
        </p:spPr>
        <p:txBody>
          <a:bodyPr/>
          <a:lstStyle/>
          <a:p>
            <a:r>
              <a:rPr lang="ru-RU" sz="2400" dirty="0">
                <a:solidFill>
                  <a:schemeClr val="accent2"/>
                </a:solidFill>
              </a:rPr>
              <a:t>ДОРОЖНАЯ КАРТА РЕАЛИЗАЦИИ</a:t>
            </a:r>
            <a:endParaRPr lang="x-none" sz="2400" dirty="0">
              <a:solidFill>
                <a:schemeClr val="accent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70426"/>
              </p:ext>
            </p:extLst>
          </p:nvPr>
        </p:nvGraphicFramePr>
        <p:xfrm>
          <a:off x="150010" y="1133136"/>
          <a:ext cx="11898584" cy="556959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24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0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0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6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Шаг 1. Подготовка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Что нужно сделать? (дорожная карта/сценарий)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Кто это может реализовать? (стейкхолдер)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Срок реализации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62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1.1. Разработка бизнес-плана инвестиционного проекта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Проработка концепции проекта, сбор исходных данных (в том числе технической возможности подключения к инженерным сетям)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Инвестор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2 мес.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6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1.2. Оформление правоустанавливающих документов на земельные участки и объекты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недвижимости (гаражного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кооператива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Проработка с собственниками земельных участков вопроса выкупа, заключение договоров купли-продажи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Инвестор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1 мес.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1.3. Разработка проекта развития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территории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Анализ градостроительной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Инвестор / Администрация города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4 мес.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5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1.4. Поиск источников финансирования проекта (Привлечение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соинвесторов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 и кредитных средств)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Обращение в кредитные организации, предложение участвовать в реализации проекта крупным компаниям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Инвестор / Администрация города / Департамент инвестиций и развития малого и среднего предпринимательства Краснодарского края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до 6 мес.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05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1.5. Заключение соглашения о намерениях в сфере инвестиций по реализации проекта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Наличие: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бизнес-план проекта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правоустанавливающей документации на земельные участки и объекты недвижимости;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- источников финансирования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Инвестор / Администрация города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2 нед.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62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1.6. Оказание содействия в получении мер государственной поддержки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</a:rPr>
                        <a:t>Наличие документации в соответствии с требованиями федерального / краевого законодательства на получение мер поддержки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Администрация /Департамент инвестиций и развития малого и среднего предпринимательства Краснодарского края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</a:rPr>
                        <a:t>до 2 мес.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56" marR="14256" marT="7637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951345"/>
      </p:ext>
    </p:extLst>
  </p:cSld>
  <p:clrMapOvr>
    <a:masterClrMapping/>
  </p:clrMapOvr>
</p:sld>
</file>

<file path=ppt/theme/theme1.xml><?xml version="1.0" encoding="utf-8"?>
<a:theme xmlns:a="http://schemas.openxmlformats.org/drawingml/2006/main" name="skolkovo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4650"/>
      </a:accent1>
      <a:accent2>
        <a:srgbClr val="20B2A9"/>
      </a:accent2>
      <a:accent3>
        <a:srgbClr val="A54990"/>
      </a:accent3>
      <a:accent4>
        <a:srgbClr val="BA5656"/>
      </a:accent4>
      <a:accent5>
        <a:srgbClr val="9B8D8F"/>
      </a:accent5>
      <a:accent6>
        <a:srgbClr val="B3824D"/>
      </a:accent6>
      <a:hlink>
        <a:srgbClr val="0563C1"/>
      </a:hlink>
      <a:folHlink>
        <a:srgbClr val="5C8EA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kovo" id="{26FC77B7-5C95-F142-878F-8D5229ED1E12}" vid="{FB515D62-F3C7-6B46-8549-AF645480C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skolkovo</Template>
  <TotalTime>11522</TotalTime>
  <Words>1045</Words>
  <Application>Microsoft Office PowerPoint</Application>
  <PresentationFormat>Широкоэкранный</PresentationFormat>
  <Paragraphs>218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Raleway</vt:lpstr>
      <vt:lpstr>Calibri</vt:lpstr>
      <vt:lpstr>Arial</vt:lpstr>
      <vt:lpstr>Raleway SemiBold</vt:lpstr>
      <vt:lpstr>Times New Roman</vt:lpstr>
      <vt:lpstr>skolkovo</vt:lpstr>
      <vt:lpstr>Развитие кластера креативных индустрий на территории бывшего завода «Прибой»</vt:lpstr>
      <vt:lpstr>ПОТЕНЦИАЛ ДЛЯ РАЗВИТИЯ</vt:lpstr>
      <vt:lpstr>Презентация PowerPoint</vt:lpstr>
      <vt:lpstr>Презентация PowerPoint</vt:lpstr>
      <vt:lpstr>Презентация PowerPoint</vt:lpstr>
      <vt:lpstr>СТЕЙКХОЛДЕРЫ</vt:lpstr>
      <vt:lpstr>СЦЕНАРИЙ</vt:lpstr>
      <vt:lpstr>СЦЕНАРИЙ</vt:lpstr>
      <vt:lpstr>СЦЕНАРИЙ</vt:lpstr>
      <vt:lpstr>СЦЕНАРИЙ</vt:lpstr>
      <vt:lpstr>СЦЕНАРИЙ</vt:lpstr>
      <vt:lpstr>РОЛЬ АДМИНИСТРАЦИИ</vt:lpstr>
      <vt:lpstr>ЭФФЕКТЫ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Kirill Zhukov</dc:creator>
  <cp:lastModifiedBy>Тенянская М.Л.</cp:lastModifiedBy>
  <cp:revision>132</cp:revision>
  <cp:lastPrinted>2020-11-15T13:02:47Z</cp:lastPrinted>
  <dcterms:created xsi:type="dcterms:W3CDTF">2020-05-18T18:36:12Z</dcterms:created>
  <dcterms:modified xsi:type="dcterms:W3CDTF">2021-03-12T09:51:30Z</dcterms:modified>
</cp:coreProperties>
</file>