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chart3.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256" r:id="rId2"/>
    <p:sldId id="257" r:id="rId3"/>
    <p:sldId id="258" r:id="rId4"/>
    <p:sldId id="259" r:id="rId5"/>
    <p:sldId id="260" r:id="rId6"/>
    <p:sldId id="261" r:id="rId7"/>
    <p:sldId id="264" r:id="rId8"/>
    <p:sldId id="265" r:id="rId9"/>
    <p:sldId id="266" r:id="rId10"/>
    <p:sldId id="267" r:id="rId11"/>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80" d="100"/>
          <a:sy n="80" d="100"/>
        </p:scale>
        <p:origin x="754" y="53"/>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1" Type="http://schemas.openxmlformats.org/officeDocument/2006/relationships/oleObject" Target="&#1050;&#1085;&#1080;&#1075;&#1072;1"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1050;&#1085;&#1080;&#1075;&#1072;1"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1-F517-4C62-923D-D276C7B432F8}"/>
              </c:ext>
            </c:extLst>
          </c:dPt>
          <c:dPt>
            <c:idx val="1"/>
            <c:bubble3D val="0"/>
            <c:spPr>
              <a:solidFill>
                <a:schemeClr val="accent2"/>
              </a:solidFill>
              <a:ln>
                <a:noFill/>
              </a:ln>
              <a:effectLst>
                <a:outerShdw blurRad="254000" sx="102000" sy="102000" algn="ctr" rotWithShape="0">
                  <a:prstClr val="black">
                    <a:alpha val="20000"/>
                  </a:prstClr>
                </a:outerShdw>
              </a:effectLst>
              <a:sp3d/>
            </c:spPr>
            <c:extLst>
              <c:ext xmlns:c16="http://schemas.microsoft.com/office/drawing/2014/chart" uri="{C3380CC4-5D6E-409C-BE32-E72D297353CC}">
                <c16:uniqueId val="{00000003-F517-4C62-923D-D276C7B432F8}"/>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ru-RU"/>
              </a:p>
            </c:txPr>
            <c:dLblPos val="ct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Лист1!$E$9:$E$10</c:f>
              <c:strCache>
                <c:ptCount val="2"/>
                <c:pt idx="0">
                  <c:v>препдочитают питаться дома</c:v>
                </c:pt>
                <c:pt idx="1">
                  <c:v>по возможности питаются в ресторнах, кафе, забегаловках и т.п.</c:v>
                </c:pt>
              </c:strCache>
            </c:strRef>
          </c:cat>
          <c:val>
            <c:numRef>
              <c:f>Лист1!$F$9:$F$10</c:f>
              <c:numCache>
                <c:formatCode>General</c:formatCode>
                <c:ptCount val="2"/>
                <c:pt idx="0">
                  <c:v>268</c:v>
                </c:pt>
                <c:pt idx="1">
                  <c:v>232</c:v>
                </c:pt>
              </c:numCache>
            </c:numRef>
          </c:val>
          <c:extLst>
            <c:ext xmlns:c16="http://schemas.microsoft.com/office/drawing/2014/chart" uri="{C3380CC4-5D6E-409C-BE32-E72D297353CC}">
              <c16:uniqueId val="{00000004-F517-4C62-923D-D276C7B432F8}"/>
            </c:ext>
          </c:extLst>
        </c:ser>
        <c:dLbls>
          <c:showLegendKey val="0"/>
          <c:showVal val="0"/>
          <c:showCatName val="0"/>
          <c:showSerName val="0"/>
          <c:showPercent val="1"/>
          <c:showBubbleSize val="0"/>
          <c:showLeaderLines val="1"/>
        </c:dLbls>
      </c:pie3DChart>
      <c:spPr>
        <a:noFill/>
        <a:ln>
          <a:noFill/>
        </a:ln>
        <a:effectLst/>
      </c:spPr>
    </c:plotArea>
    <c:legend>
      <c:legendPos val="r"/>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spPr>
            <a:solidFill>
              <a:schemeClr val="lt1"/>
            </a:solidFill>
            <a:ln w="19050">
              <a:solidFill>
                <a:schemeClr val="accent1"/>
              </a:solidFill>
            </a:ln>
            <a:effectLst/>
          </c:spPr>
          <c:dLbls>
            <c:dLbl>
              <c:idx val="0"/>
              <c:layout>
                <c:manualLayout>
                  <c:x val="-0.24447270341207353"/>
                  <c:y val="-4.5225499354953506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1-7CBD-443D-9A36-35770A137C7C}"/>
                </c:ext>
              </c:extLst>
            </c:dLbl>
            <c:dLbl>
              <c:idx val="1"/>
              <c:layout>
                <c:manualLayout>
                  <c:x val="0.21114146981627299"/>
                  <c:y val="7.1060456425997592E-2"/>
                </c:manualLayout>
              </c:layout>
              <c:dLblPos val="bestFit"/>
              <c:showLegendKey val="0"/>
              <c:showVal val="0"/>
              <c:showCatName val="1"/>
              <c:showSerName val="0"/>
              <c:showPercent val="1"/>
              <c:showBubbleSize val="0"/>
              <c:extLst>
                <c:ext xmlns:c15="http://schemas.microsoft.com/office/drawing/2012/chart" uri="{CE6537A1-D6FC-4f65-9D91-7224C49458BB}">
                  <c15:layout/>
                </c:ext>
                <c:ext xmlns:c16="http://schemas.microsoft.com/office/drawing/2014/chart" uri="{C3380CC4-5D6E-409C-BE32-E72D297353CC}">
                  <c16:uniqueId val="{00000003-7CBD-443D-9A36-35770A137C7C}"/>
                </c:ext>
              </c:extLst>
            </c:dLbl>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accent1"/>
                    </a:solidFill>
                    <a:latin typeface="+mn-lt"/>
                    <a:ea typeface="+mn-ea"/>
                    <a:cs typeface="+mn-cs"/>
                  </a:defRPr>
                </a:pPr>
                <a:endParaRPr lang="ru-RU"/>
              </a:p>
            </c:txPr>
            <c:dLblPos val="inEnd"/>
            <c:showLegendKey val="0"/>
            <c:showVal val="0"/>
            <c:showCatName val="1"/>
            <c:showSerName val="0"/>
            <c:showPercent val="1"/>
            <c:showBubbleSize val="0"/>
            <c:showLeaderLines val="1"/>
            <c:leaderLines>
              <c:spPr>
                <a:ln w="9525">
                  <a:solidFill>
                    <a:schemeClr val="accent1">
                      <a:lumMod val="60000"/>
                      <a:lumOff val="40000"/>
                    </a:schemeClr>
                  </a:solidFill>
                </a:ln>
                <a:effectLst/>
              </c:spPr>
            </c:leaderLines>
            <c:extLst>
              <c:ext xmlns:c15="http://schemas.microsoft.com/office/drawing/2012/chart" uri="{CE6537A1-D6FC-4f65-9D91-7224C49458BB}"/>
            </c:extLst>
          </c:dLbls>
          <c:cat>
            <c:strRef>
              <c:f>Лист1!$I$7:$I$8</c:f>
              <c:strCache>
                <c:ptCount val="2"/>
                <c:pt idx="0">
                  <c:v>трудоустроены в других сферах</c:v>
                </c:pt>
                <c:pt idx="1">
                  <c:v>трудоустроены в сфере общественного питания (ресторанном бизнесе)</c:v>
                </c:pt>
              </c:strCache>
            </c:strRef>
          </c:cat>
          <c:val>
            <c:numRef>
              <c:f>Лист1!$J$7:$J$8</c:f>
              <c:numCache>
                <c:formatCode>General</c:formatCode>
                <c:ptCount val="2"/>
                <c:pt idx="0">
                  <c:v>276</c:v>
                </c:pt>
                <c:pt idx="1">
                  <c:v>224</c:v>
                </c:pt>
              </c:numCache>
            </c:numRef>
          </c:val>
          <c:extLst>
            <c:ext xmlns:c16="http://schemas.microsoft.com/office/drawing/2014/chart" uri="{C3380CC4-5D6E-409C-BE32-E72D297353CC}">
              <c16:uniqueId val="{00000004-7CBD-443D-9A36-35770A137C7C}"/>
            </c:ext>
          </c:extLst>
        </c:ser>
        <c:dLbls>
          <c:showLegendKey val="0"/>
          <c:showVal val="0"/>
          <c:showCatName val="1"/>
          <c:showSerName val="0"/>
          <c:showPercent val="1"/>
          <c:showBubbleSize val="0"/>
          <c:showLeaderLines val="1"/>
        </c:dLbls>
        <c:firstSliceAng val="0"/>
      </c:pieChart>
      <c:spPr>
        <a:noFill/>
        <a:ln>
          <a:noFill/>
        </a:ln>
        <a:effectLst/>
      </c:spPr>
    </c:plotArea>
    <c:plotVisOnly val="1"/>
    <c:dispBlanksAs val="zero"/>
    <c:showDLblsOverMax val="0"/>
  </c:chart>
  <c:spPr>
    <a:solidFill>
      <a:schemeClr val="accent1"/>
    </a:solidFill>
    <a:ln w="9525" cap="flat" cmpd="sng" algn="ctr">
      <a:solidFill>
        <a:schemeClr val="accent1"/>
      </a:solidFill>
      <a:round/>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chemeClr val="accent1"/>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1-0FCB-455E-BC03-024278B59E0B}"/>
              </c:ext>
            </c:extLst>
          </c:dPt>
          <c:dPt>
            <c:idx val="1"/>
            <c:bubble3D val="0"/>
            <c:spPr>
              <a:solidFill>
                <a:schemeClr val="accent2"/>
              </a:solidFill>
              <a:ln>
                <a:noFill/>
              </a:ln>
              <a:effectLst>
                <a:outerShdw blurRad="254000" sx="102000" sy="102000" algn="ctr" rotWithShape="0">
                  <a:prstClr val="black">
                    <a:alpha val="20000"/>
                  </a:prstClr>
                </a:outerShdw>
              </a:effectLst>
            </c:spPr>
            <c:extLst>
              <c:ext xmlns:c16="http://schemas.microsoft.com/office/drawing/2014/chart" uri="{C3380CC4-5D6E-409C-BE32-E72D297353CC}">
                <c16:uniqueId val="{00000003-0FCB-455E-BC03-024278B59E0B}"/>
              </c:ext>
            </c:extLst>
          </c:dPt>
          <c:dLbls>
            <c:spPr>
              <a:pattFill prst="pct75">
                <a:fgClr>
                  <a:schemeClr val="dk1">
                    <a:lumMod val="75000"/>
                    <a:lumOff val="25000"/>
                  </a:schemeClr>
                </a:fgClr>
                <a:bgClr>
                  <a:schemeClr val="dk1">
                    <a:lumMod val="65000"/>
                    <a:lumOff val="35000"/>
                  </a:schemeClr>
                </a:bgClr>
              </a:pattFill>
              <a:ln>
                <a:noFill/>
              </a:ln>
              <a:effectLst>
                <a:outerShdw blurRad="50800" dist="38100" dir="2700000" algn="tl" rotWithShape="0">
                  <a:prstClr val="black">
                    <a:alpha val="40000"/>
                  </a:prstClr>
                </a:outerShdw>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lt1"/>
                    </a:solidFill>
                    <a:latin typeface="+mn-lt"/>
                    <a:ea typeface="+mn-ea"/>
                    <a:cs typeface="+mn-cs"/>
                  </a:defRPr>
                </a:pPr>
                <a:endParaRPr lang="ru-RU"/>
              </a:p>
            </c:txPr>
            <c:showLegendKey val="0"/>
            <c:showVal val="0"/>
            <c:showCatName val="0"/>
            <c:showSerName val="0"/>
            <c:showPercent val="1"/>
            <c:showBubbleSize val="0"/>
            <c:showLeaderLines val="1"/>
            <c:leaderLines>
              <c:spPr>
                <a:ln w="9525">
                  <a:solidFill>
                    <a:schemeClr val="dk1">
                      <a:lumMod val="50000"/>
                      <a:lumOff val="50000"/>
                    </a:schemeClr>
                  </a:solidFill>
                </a:ln>
                <a:effectLst/>
              </c:spPr>
            </c:leaderLines>
            <c:extLst>
              <c:ext xmlns:c15="http://schemas.microsoft.com/office/drawing/2012/chart" uri="{CE6537A1-D6FC-4f65-9D91-7224C49458BB}">
                <c15:layout/>
              </c:ext>
            </c:extLst>
          </c:dLbls>
          <c:cat>
            <c:strRef>
              <c:f>Лист1!$A$8:$A$9</c:f>
              <c:strCache>
                <c:ptCount val="2"/>
                <c:pt idx="0">
                  <c:v>выразили интерес к зрубежной кухне</c:v>
                </c:pt>
                <c:pt idx="1">
                  <c:v>показали безразличие</c:v>
                </c:pt>
              </c:strCache>
            </c:strRef>
          </c:cat>
          <c:val>
            <c:numRef>
              <c:f>Лист1!$B$8:$B$9</c:f>
              <c:numCache>
                <c:formatCode>General</c:formatCode>
                <c:ptCount val="2"/>
                <c:pt idx="0">
                  <c:v>392</c:v>
                </c:pt>
                <c:pt idx="1">
                  <c:v>108</c:v>
                </c:pt>
              </c:numCache>
            </c:numRef>
          </c:val>
          <c:extLst>
            <c:ext xmlns:c16="http://schemas.microsoft.com/office/drawing/2014/chart" uri="{C3380CC4-5D6E-409C-BE32-E72D297353CC}">
              <c16:uniqueId val="{00000004-0FCB-455E-BC03-024278B59E0B}"/>
            </c:ext>
          </c:extLst>
        </c:ser>
        <c:dLbls>
          <c:showLegendKey val="0"/>
          <c:showVal val="0"/>
          <c:showCatName val="0"/>
          <c:showSerName val="0"/>
          <c:showPercent val="1"/>
          <c:showBubbleSize val="0"/>
          <c:showLeaderLines val="1"/>
        </c:dLbls>
        <c:firstSliceAng val="0"/>
        <c:holeSize val="50"/>
      </c:doughnutChart>
      <c:spPr>
        <a:noFill/>
        <a:ln>
          <a:noFill/>
        </a:ln>
        <a:effectLst/>
      </c:spPr>
    </c:plotArea>
    <c:legend>
      <c:legendPos val="r"/>
      <c:layout>
        <c:manualLayout>
          <c:xMode val="edge"/>
          <c:yMode val="edge"/>
          <c:x val="0.5934678477690285"/>
          <c:y val="0.29507983377077873"/>
          <c:w val="0.40375437445319334"/>
          <c:h val="0.47916885389326341"/>
        </c:manualLayout>
      </c:layout>
      <c:overlay val="0"/>
      <c:spPr>
        <a:solidFill>
          <a:schemeClr val="lt1">
            <a:lumMod val="95000"/>
            <a:alpha val="39000"/>
          </a:schemeClr>
        </a:solidFill>
        <a:ln>
          <a:noFill/>
        </a:ln>
        <a:effectLst/>
      </c:spPr>
      <c:txPr>
        <a:bodyPr rot="0" spcFirstLastPara="1" vertOverflow="ellipsis" vert="horz" wrap="square" anchor="ctr" anchorCtr="1"/>
        <a:lstStyle/>
        <a:p>
          <a:pPr>
            <a:defRPr sz="900" b="0" i="0" u="none" strike="noStrike" kern="1200" baseline="0">
              <a:solidFill>
                <a:schemeClr val="dk1">
                  <a:lumMod val="75000"/>
                  <a:lumOff val="25000"/>
                </a:schemeClr>
              </a:solidFill>
              <a:latin typeface="+mn-lt"/>
              <a:ea typeface="+mn-ea"/>
              <a:cs typeface="+mn-cs"/>
            </a:defRPr>
          </a:pPr>
          <a:endParaRPr lang="ru-RU"/>
        </a:p>
      </c:txPr>
    </c:legend>
    <c:plotVisOnly val="1"/>
    <c:dispBlanksAs val="zero"/>
    <c:showDLblsOverMax val="0"/>
  </c:chart>
  <c: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4">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charts/style2.xml><?xml version="1.0" encoding="utf-8"?>
<cs:chartStyle xmlns:cs="http://schemas.microsoft.com/office/drawing/2012/chartStyle" xmlns:a="http://schemas.openxmlformats.org/drawingml/2006/main" id="253">
  <cs:axisTitle>
    <cs:lnRef idx="0"/>
    <cs:fillRef idx="0"/>
    <cs:effectRef idx="0"/>
    <cs:fontRef idx="minor">
      <a:schemeClr val="dk1">
        <a:lumMod val="75000"/>
        <a:lumOff val="25000"/>
      </a:schemeClr>
    </cs:fontRef>
    <cs:defRPr sz="900" b="1" kern="1200"/>
  </cs:axisTitle>
  <cs:categoryAxis>
    <cs:lnRef idx="0"/>
    <cs:fillRef idx="0"/>
    <cs:effectRef idx="0"/>
    <cs:fontRef idx="minor">
      <a:schemeClr val="dk1">
        <a:lumMod val="75000"/>
        <a:lumOff val="25000"/>
      </a:schemeClr>
    </cs:fontRef>
    <cs:spPr>
      <a:ln w="19050" cap="flat" cmpd="sng" algn="ctr">
        <a:solidFill>
          <a:schemeClr val="dk1">
            <a:lumMod val="75000"/>
            <a:lumOff val="25000"/>
          </a:schemeClr>
        </a:solidFill>
        <a:round/>
      </a:ln>
    </cs:spPr>
    <cs:defRPr sz="900" kern="1200" cap="all" baseline="0"/>
  </cs:categoryAxis>
  <cs:chartArea>
    <cs:lnRef idx="0"/>
    <cs:fillRef idx="0"/>
    <cs:effectRef idx="0"/>
    <cs:fontRef idx="minor">
      <a:schemeClr val="dk1"/>
    </cs:fontRef>
    <cs:spPr>
      <a:gradFill flip="none" rotWithShape="1">
        <a:gsLst>
          <a:gs pos="0">
            <a:schemeClr val="lt1"/>
          </a:gs>
          <a:gs pos="39000">
            <a:schemeClr val="lt1"/>
          </a:gs>
          <a:gs pos="100000">
            <a:schemeClr val="lt1">
              <a:lumMod val="75000"/>
            </a:schemeClr>
          </a:gs>
        </a:gsLst>
        <a:path path="circle">
          <a:fillToRect l="50000" t="-80000" r="50000" b="180000"/>
        </a:path>
        <a:tileRect/>
      </a:gradFill>
      <a:ln w="9525" cap="flat" cmpd="sng" algn="ctr">
        <a:solidFill>
          <a:schemeClr val="dk1">
            <a:lumMod val="25000"/>
            <a:lumOff val="75000"/>
          </a:schemeClr>
        </a:solidFill>
        <a:round/>
      </a:ln>
    </cs:spPr>
    <cs:defRPr sz="900" kern="1200"/>
  </cs:chartArea>
  <cs:dataLabel>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dataLabel>
  <cs:dataLabelCallout>
    <cs:lnRef idx="0"/>
    <cs:fillRef idx="0"/>
    <cs:effectRef idx="0"/>
    <cs:fontRef idx="minor">
      <a:schemeClr val="lt1"/>
    </cs:fontRef>
    <cs:spPr>
      <a:pattFill prst="pct75">
        <a:fgClr>
          <a:schemeClr val="dk1">
            <a:lumMod val="75000"/>
            <a:lumOff val="25000"/>
          </a:schemeClr>
        </a:fgClr>
        <a:bgClr>
          <a:schemeClr val="dk1">
            <a:lumMod val="65000"/>
            <a:lumOff val="35000"/>
          </a:schemeClr>
        </a:bgClr>
      </a:pattFill>
      <a:effectLst>
        <a:outerShdw blurRad="50800" dist="38100" dir="2700000" algn="tl" rotWithShape="0">
          <a:prstClr val="black">
            <a:alpha val="40000"/>
          </a:prstClr>
        </a:outerShdw>
      </a:effectLst>
    </cs:spPr>
    <cs:defRPr sz="1000" b="1" i="0" u="none" strike="noStrike" kern="1200" baseline="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254000" sx="102000" sy="102000" algn="ctr" rotWithShape="0">
          <a:prstClr val="black">
            <a:alpha val="20000"/>
          </a:prstClr>
        </a:outerShdw>
      </a:effectLst>
    </cs:spPr>
  </cs:dataPoint3D>
  <cs:dataPointLine>
    <cs:lnRef idx="0">
      <cs:styleClr val="auto"/>
    </cs:lnRef>
    <cs:fillRef idx="0"/>
    <cs:effectRef idx="0"/>
    <cs:fontRef idx="minor">
      <a:schemeClr val="dk1"/>
    </cs:fontRef>
    <cs:spPr>
      <a:ln w="31750" cap="rnd">
        <a:solidFill>
          <a:schemeClr val="phClr">
            <a:alpha val="85000"/>
          </a:schemeClr>
        </a:solidFill>
        <a:round/>
      </a:ln>
    </cs:spPr>
  </cs:dataPointLine>
  <cs:dataPointMarker>
    <cs:lnRef idx="0"/>
    <cs:fillRef idx="0">
      <cs:styleClr val="auto"/>
    </cs:fillRef>
    <cs:effectRef idx="0"/>
    <cs:fontRef idx="minor">
      <a:schemeClr val="dk1"/>
    </cs:fontRef>
    <cs:spPr>
      <a:solidFill>
        <a:schemeClr val="phClr">
          <a:alpha val="85000"/>
        </a:schemeClr>
      </a:solidFill>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dk1">
        <a:lumMod val="75000"/>
        <a:lumOff val="25000"/>
      </a:schemeClr>
    </cs:fontRef>
    <cs:spPr>
      <a:ln w="9525">
        <a:solidFill>
          <a:schemeClr val="dk1">
            <a:lumMod val="35000"/>
            <a:lumOff val="65000"/>
          </a:schemeClr>
        </a:solidFill>
      </a:ln>
    </cs:spPr>
    <cs:defRPr sz="900" kern="1200"/>
  </cs:dataTable>
  <cs:downBar>
    <cs:lnRef idx="0"/>
    <cs:fillRef idx="0"/>
    <cs:effectRef idx="0"/>
    <cs:fontRef idx="minor">
      <a:schemeClr val="dk1"/>
    </cs:fontRef>
    <cs:spPr>
      <a:solidFill>
        <a:schemeClr val="dk1">
          <a:lumMod val="50000"/>
          <a:lumOff val="50000"/>
        </a:schemeClr>
      </a:solidFill>
      <a:ln w="9525">
        <a:solidFill>
          <a:schemeClr val="dk1">
            <a:lumMod val="65000"/>
            <a:lumOff val="35000"/>
          </a:schemeClr>
        </a:solidFill>
      </a:ln>
    </cs:spPr>
  </cs:downBar>
  <cs:dropLine>
    <cs:lnRef idx="0"/>
    <cs:fillRef idx="0"/>
    <cs:effectRef idx="0"/>
    <cs:fontRef idx="minor">
      <a:schemeClr val="dk1"/>
    </cs:fontRef>
    <cs:spPr>
      <a:ln w="9525">
        <a:solidFill>
          <a:schemeClr val="dk1">
            <a:lumMod val="35000"/>
            <a:lumOff val="65000"/>
          </a:schemeClr>
        </a:solidFill>
        <a:prstDash val="dash"/>
      </a:ln>
    </cs:spPr>
  </cs:dropLine>
  <cs:errorBar>
    <cs:lnRef idx="0"/>
    <cs:fillRef idx="0"/>
    <cs:effectRef idx="0"/>
    <cs:fontRef idx="minor">
      <a:schemeClr val="dk1"/>
    </cs:fontRef>
    <cs:spPr>
      <a:ln w="9525">
        <a:solidFill>
          <a:schemeClr val="dk1">
            <a:lumMod val="65000"/>
            <a:lumOff val="35000"/>
          </a:schemeClr>
        </a:solidFill>
        <a:round/>
      </a:ln>
    </cs:spPr>
  </cs:errorBar>
  <cs:floor>
    <cs:lnRef idx="0"/>
    <cs:fillRef idx="0"/>
    <cs:effectRef idx="0"/>
    <cs:fontRef idx="minor">
      <a:schemeClr val="dk1"/>
    </cs:fontRef>
  </cs:floor>
  <cs:gridlineMajor>
    <cs:lnRef idx="0"/>
    <cs:fillRef idx="0"/>
    <cs:effectRef idx="0"/>
    <cs:fontRef idx="minor">
      <a:schemeClr val="dk1"/>
    </cs:fontRef>
    <cs:spPr>
      <a:ln w="9525" cap="flat" cmpd="sng" algn="ctr">
        <a:gradFill>
          <a:gsLst>
            <a:gs pos="100000">
              <a:schemeClr val="dk1">
                <a:lumMod val="95000"/>
                <a:lumOff val="5000"/>
                <a:alpha val="42000"/>
              </a:schemeClr>
            </a:gs>
            <a:gs pos="0">
              <a:schemeClr val="lt1">
                <a:lumMod val="75000"/>
                <a:alpha val="36000"/>
              </a:schemeClr>
            </a:gs>
          </a:gsLst>
          <a:lin ang="5400000" scaled="0"/>
        </a:gradFill>
        <a:round/>
      </a:ln>
    </cs:spPr>
  </cs:gridlineMajor>
  <cs:gridlineMinor>
    <cs:lnRef idx="0"/>
    <cs:fillRef idx="0"/>
    <cs:effectRef idx="0"/>
    <cs:fontRef idx="minor">
      <a:schemeClr val="dk1"/>
    </cs:fontRef>
    <cs:spPr>
      <a:ln>
        <a:gradFill>
          <a:gsLst>
            <a:gs pos="100000">
              <a:schemeClr val="dk1">
                <a:lumMod val="95000"/>
                <a:lumOff val="5000"/>
                <a:alpha val="42000"/>
              </a:schemeClr>
            </a:gs>
            <a:gs pos="0">
              <a:schemeClr val="lt1">
                <a:lumMod val="75000"/>
                <a:alpha val="36000"/>
              </a:schemeClr>
            </a:gs>
          </a:gsLst>
          <a:lin ang="5400000" scaled="0"/>
        </a:gradFill>
      </a:ln>
    </cs:spPr>
  </cs:gridlineMinor>
  <cs:hiLoLine>
    <cs:lnRef idx="0"/>
    <cs:fillRef idx="0"/>
    <cs:effectRef idx="0"/>
    <cs:fontRef idx="minor">
      <a:schemeClr val="dk1"/>
    </cs:fontRef>
    <cs:spPr>
      <a:ln w="9525">
        <a:solidFill>
          <a:schemeClr val="dk1">
            <a:lumMod val="35000"/>
            <a:lumOff val="65000"/>
          </a:schemeClr>
        </a:solidFill>
        <a:prstDash val="dash"/>
      </a:ln>
    </cs:spPr>
  </cs:hiLoLine>
  <cs:leaderLine>
    <cs:lnRef idx="0"/>
    <cs:fillRef idx="0"/>
    <cs:effectRef idx="0"/>
    <cs:fontRef idx="minor">
      <a:schemeClr val="dk1"/>
    </cs:fontRef>
    <cs:spPr>
      <a:ln w="9525">
        <a:solidFill>
          <a:schemeClr val="dk1">
            <a:lumMod val="50000"/>
            <a:lumOff val="50000"/>
          </a:schemeClr>
        </a:solidFill>
      </a:ln>
    </cs:spPr>
  </cs:leaderLine>
  <cs:legend>
    <cs:lnRef idx="0"/>
    <cs:fillRef idx="0"/>
    <cs:effectRef idx="0"/>
    <cs:fontRef idx="minor">
      <a:schemeClr val="dk1">
        <a:lumMod val="75000"/>
        <a:lumOff val="25000"/>
      </a:schemeClr>
    </cs:fontRef>
    <cs:spPr>
      <a:solidFill>
        <a:schemeClr val="lt1">
          <a:lumMod val="95000"/>
          <a:alpha val="39000"/>
        </a:schemeClr>
      </a:solidFill>
    </cs:spPr>
    <cs:defRPr sz="900" kern="1200"/>
  </cs:legend>
  <cs:plotArea>
    <cs:lnRef idx="0"/>
    <cs:fillRef idx="0"/>
    <cs:effectRef idx="0"/>
    <cs:fontRef idx="minor">
      <a:schemeClr val="dk1"/>
    </cs:fontRef>
  </cs:plotArea>
  <cs:plotArea3D>
    <cs:lnRef idx="0"/>
    <cs:fillRef idx="0"/>
    <cs:effectRef idx="0"/>
    <cs:fontRef idx="minor">
      <a:schemeClr val="dk1"/>
    </cs:fontRef>
  </cs:plotArea3D>
  <cs:seriesAxis>
    <cs:lnRef idx="0"/>
    <cs:fillRef idx="0"/>
    <cs:effectRef idx="0"/>
    <cs:fontRef idx="minor">
      <a:schemeClr val="dk1">
        <a:lumMod val="75000"/>
        <a:lumOff val="25000"/>
      </a:schemeClr>
    </cs:fontRef>
    <cs:spPr>
      <a:ln w="31750" cap="flat" cmpd="sng" algn="ctr">
        <a:solidFill>
          <a:schemeClr val="dk1">
            <a:lumMod val="75000"/>
            <a:lumOff val="25000"/>
          </a:schemeClr>
        </a:solidFill>
        <a:round/>
      </a:ln>
    </cs:spPr>
    <cs:defRPr sz="900" kern="1200"/>
  </cs:seriesAxis>
  <cs:seriesLine>
    <cs:lnRef idx="0"/>
    <cs:fillRef idx="0"/>
    <cs:effectRef idx="0"/>
    <cs:fontRef idx="minor">
      <a:schemeClr val="dk1"/>
    </cs:fontRef>
    <cs:spPr>
      <a:ln w="9525">
        <a:solidFill>
          <a:schemeClr val="dk1">
            <a:lumMod val="50000"/>
            <a:lumOff val="50000"/>
          </a:schemeClr>
        </a:solidFill>
        <a:round/>
      </a:ln>
    </cs:spPr>
  </cs:seriesLine>
  <cs:title>
    <cs:lnRef idx="0"/>
    <cs:fillRef idx="0"/>
    <cs:effectRef idx="0"/>
    <cs:fontRef idx="minor">
      <a:schemeClr val="dk1">
        <a:lumMod val="75000"/>
        <a:lumOff val="25000"/>
      </a:schemeClr>
    </cs:fontRef>
    <cs:defRPr sz="1800" b="1" kern="1200" baseline="0"/>
  </cs:title>
  <cs:trendline>
    <cs:lnRef idx="0">
      <cs:styleClr val="auto"/>
    </cs:lnRef>
    <cs:fillRef idx="0"/>
    <cs:effectRef idx="0"/>
    <cs:fontRef idx="minor">
      <a:schemeClr val="dk1"/>
    </cs:fontRef>
    <cs:spPr>
      <a:ln w="19050" cap="rnd">
        <a:solidFill>
          <a:schemeClr val="phClr"/>
        </a:solidFill>
      </a:ln>
    </cs:spPr>
  </cs:trendline>
  <cs:trendlineLabel>
    <cs:lnRef idx="0"/>
    <cs:fillRef idx="0"/>
    <cs:effectRef idx="0"/>
    <cs:fontRef idx="minor">
      <a:schemeClr val="dk1">
        <a:lumMod val="75000"/>
        <a:lumOff val="25000"/>
      </a:schemeClr>
    </cs:fontRef>
    <cs:defRPr sz="900" kern="1200"/>
  </cs:trendlineLabel>
  <cs:upBar>
    <cs:lnRef idx="0"/>
    <cs:fillRef idx="0"/>
    <cs:effectRef idx="0"/>
    <cs:fontRef idx="minor">
      <a:schemeClr val="dk1"/>
    </cs:fontRef>
    <cs:spPr>
      <a:solidFill>
        <a:schemeClr val="lt1"/>
      </a:solidFill>
      <a:ln w="9525">
        <a:solidFill>
          <a:schemeClr val="dk1">
            <a:lumMod val="65000"/>
            <a:lumOff val="35000"/>
          </a:schemeClr>
        </a:solidFill>
      </a:ln>
    </cs:spPr>
  </cs:upBar>
  <cs:valueAxis>
    <cs:lnRef idx="0"/>
    <cs:fillRef idx="0"/>
    <cs:effectRef idx="0"/>
    <cs:fontRef idx="minor">
      <a:schemeClr val="dk1">
        <a:lumMod val="75000"/>
        <a:lumOff val="25000"/>
      </a:schemeClr>
    </cs:fontRef>
    <cs:spPr>
      <a:ln>
        <a:noFill/>
      </a:ln>
    </cs:spPr>
    <cs:defRPr sz="900" kern="1200"/>
  </cs:valueAxis>
  <cs:wall>
    <cs:lnRef idx="0"/>
    <cs:fillRef idx="0"/>
    <cs:effectRef idx="0"/>
    <cs:fontRef idx="minor">
      <a:schemeClr val="dk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dirty="0"/>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BD82426-9423-453A-B4DC-C52912EDA4C6}" type="datetimeFigureOut">
              <a:rPr lang="ru-RU" smtClean="0"/>
              <a:t>06.09.2020</a:t>
            </a:fld>
            <a:endParaRPr lang="ru-RU" dirty="0"/>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dirty="0"/>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dirty="0"/>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8977E9-F53D-4759-99B8-071617AA8B46}" type="slidenum">
              <a:rPr lang="ru-RU" smtClean="0"/>
              <a:t>‹#›</a:t>
            </a:fld>
            <a:endParaRPr lang="ru-RU" dirty="0"/>
          </a:p>
        </p:txBody>
      </p:sp>
    </p:spTree>
    <p:extLst>
      <p:ext uri="{BB962C8B-B14F-4D97-AF65-F5344CB8AC3E}">
        <p14:creationId xmlns:p14="http://schemas.microsoft.com/office/powerpoint/2010/main" val="311980776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028977E9-F53D-4759-99B8-071617AA8B46}" type="slidenum">
              <a:rPr lang="ru-RU" smtClean="0"/>
              <a:t>7</a:t>
            </a:fld>
            <a:endParaRPr lang="ru-RU" dirty="0"/>
          </a:p>
        </p:txBody>
      </p:sp>
    </p:spTree>
    <p:extLst>
      <p:ext uri="{BB962C8B-B14F-4D97-AF65-F5344CB8AC3E}">
        <p14:creationId xmlns:p14="http://schemas.microsoft.com/office/powerpoint/2010/main" val="231928158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24000" y="1122363"/>
            <a:ext cx="9144000" cy="2387600"/>
          </a:xfrm>
        </p:spPr>
        <p:txBody>
          <a:bodyPr anchor="b"/>
          <a:lstStyle>
            <a:lvl1pPr algn="ctr">
              <a:defRPr sz="6000"/>
            </a:lvl1pPr>
          </a:lstStyle>
          <a:p>
            <a:r>
              <a:rPr lang="ru-RU" smtClean="0"/>
              <a:t>Образец заголовка</a:t>
            </a:r>
            <a:endParaRPr lang="ru-RU"/>
          </a:p>
        </p:txBody>
      </p:sp>
      <p:sp>
        <p:nvSpPr>
          <p:cNvPr id="3" name="Подзаголовок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11113134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115131169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8724900" y="365125"/>
            <a:ext cx="2628900" cy="5811838"/>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838200" y="365125"/>
            <a:ext cx="7734300" cy="5811838"/>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2438613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3398767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1850" y="1709738"/>
            <a:ext cx="10515600" cy="2852737"/>
          </a:xfrm>
        </p:spPr>
        <p:txBody>
          <a:bodyPr anchor="b"/>
          <a:lstStyle>
            <a:lvl1pPr>
              <a:defRPr sz="6000"/>
            </a:lvl1pPr>
          </a:lstStyle>
          <a:p>
            <a:r>
              <a:rPr lang="ru-RU" smtClean="0"/>
              <a:t>Образец заголовка</a:t>
            </a:r>
            <a:endParaRPr lang="ru-RU"/>
          </a:p>
        </p:txBody>
      </p:sp>
      <p:sp>
        <p:nvSpPr>
          <p:cNvPr id="3" name="Текст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5" name="Нижний колонтитул 4"/>
          <p:cNvSpPr>
            <a:spLocks noGrp="1"/>
          </p:cNvSpPr>
          <p:nvPr>
            <p:ph type="ftr" sz="quarter" idx="11"/>
          </p:nvPr>
        </p:nvSpPr>
        <p:spPr/>
        <p:txBody>
          <a:bodyPr/>
          <a:lstStyle/>
          <a:p>
            <a:endParaRPr lang="ru-RU" dirty="0"/>
          </a:p>
        </p:txBody>
      </p:sp>
      <p:sp>
        <p:nvSpPr>
          <p:cNvPr id="6" name="Номер слайда 5"/>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321602353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Объект 2"/>
          <p:cNvSpPr>
            <a:spLocks noGrp="1"/>
          </p:cNvSpPr>
          <p:nvPr>
            <p:ph sz="half" idx="1"/>
          </p:nvPr>
        </p:nvSpPr>
        <p:spPr>
          <a:xfrm>
            <a:off x="838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Объект 3"/>
          <p:cNvSpPr>
            <a:spLocks noGrp="1"/>
          </p:cNvSpPr>
          <p:nvPr>
            <p:ph sz="half" idx="2"/>
          </p:nvPr>
        </p:nvSpPr>
        <p:spPr>
          <a:xfrm>
            <a:off x="6172200" y="1825625"/>
            <a:ext cx="5181600" cy="435133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22908703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365125"/>
            <a:ext cx="10515600" cy="1325563"/>
          </a:xfrm>
        </p:spPr>
        <p:txBody>
          <a:bodyPr/>
          <a:lstStyle/>
          <a:p>
            <a:r>
              <a:rPr lang="ru-RU" smtClean="0"/>
              <a:t>Образец заголовка</a:t>
            </a:r>
            <a:endParaRPr lang="ru-RU"/>
          </a:p>
        </p:txBody>
      </p:sp>
      <p:sp>
        <p:nvSpPr>
          <p:cNvPr id="3" name="Текст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Объект 3"/>
          <p:cNvSpPr>
            <a:spLocks noGrp="1"/>
          </p:cNvSpPr>
          <p:nvPr>
            <p:ph sz="half" idx="2"/>
          </p:nvPr>
        </p:nvSpPr>
        <p:spPr>
          <a:xfrm>
            <a:off x="839788" y="2505075"/>
            <a:ext cx="5157787"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Объект 5"/>
          <p:cNvSpPr>
            <a:spLocks noGrp="1"/>
          </p:cNvSpPr>
          <p:nvPr>
            <p:ph sz="quarter" idx="4"/>
          </p:nvPr>
        </p:nvSpPr>
        <p:spPr>
          <a:xfrm>
            <a:off x="6172200" y="2505075"/>
            <a:ext cx="5183188" cy="3684588"/>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8" name="Нижний колонтитул 7"/>
          <p:cNvSpPr>
            <a:spLocks noGrp="1"/>
          </p:cNvSpPr>
          <p:nvPr>
            <p:ph type="ftr" sz="quarter" idx="11"/>
          </p:nvPr>
        </p:nvSpPr>
        <p:spPr/>
        <p:txBody>
          <a:bodyPr/>
          <a:lstStyle/>
          <a:p>
            <a:endParaRPr lang="ru-RU" dirty="0"/>
          </a:p>
        </p:txBody>
      </p:sp>
      <p:sp>
        <p:nvSpPr>
          <p:cNvPr id="9" name="Номер слайда 8"/>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124375677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4" name="Нижний колонтитул 3"/>
          <p:cNvSpPr>
            <a:spLocks noGrp="1"/>
          </p:cNvSpPr>
          <p:nvPr>
            <p:ph type="ftr" sz="quarter" idx="11"/>
          </p:nvPr>
        </p:nvSpPr>
        <p:spPr/>
        <p:txBody>
          <a:bodyPr/>
          <a:lstStyle/>
          <a:p>
            <a:endParaRPr lang="ru-RU" dirty="0"/>
          </a:p>
        </p:txBody>
      </p:sp>
      <p:sp>
        <p:nvSpPr>
          <p:cNvPr id="5" name="Номер слайда 4"/>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323108029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3" name="Нижний колонтитул 2"/>
          <p:cNvSpPr>
            <a:spLocks noGrp="1"/>
          </p:cNvSpPr>
          <p:nvPr>
            <p:ph type="ftr" sz="quarter" idx="11"/>
          </p:nvPr>
        </p:nvSpPr>
        <p:spPr/>
        <p:txBody>
          <a:bodyPr/>
          <a:lstStyle/>
          <a:p>
            <a:endParaRPr lang="ru-RU" dirty="0"/>
          </a:p>
        </p:txBody>
      </p:sp>
      <p:sp>
        <p:nvSpPr>
          <p:cNvPr id="4" name="Номер слайда 3"/>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7707947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Объект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17129761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9788" y="457200"/>
            <a:ext cx="3932237" cy="1600200"/>
          </a:xfrm>
        </p:spPr>
        <p:txBody>
          <a:bodyPr anchor="b"/>
          <a:lstStyle>
            <a:lvl1pPr>
              <a:defRPr sz="3200"/>
            </a:lvl1pPr>
          </a:lstStyle>
          <a:p>
            <a:r>
              <a:rPr lang="ru-RU" smtClean="0"/>
              <a:t>Образец заголовка</a:t>
            </a:r>
            <a:endParaRPr lang="ru-RU"/>
          </a:p>
        </p:txBody>
      </p:sp>
      <p:sp>
        <p:nvSpPr>
          <p:cNvPr id="3" name="Рисунок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dirty="0"/>
          </a:p>
        </p:txBody>
      </p:sp>
      <p:sp>
        <p:nvSpPr>
          <p:cNvPr id="4" name="Текст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Дата 4"/>
          <p:cNvSpPr>
            <a:spLocks noGrp="1"/>
          </p:cNvSpPr>
          <p:nvPr>
            <p:ph type="dt" sz="half" idx="10"/>
          </p:nvPr>
        </p:nvSpPr>
        <p:spPr/>
        <p:txBody>
          <a:bodyPr/>
          <a:lstStyle/>
          <a:p>
            <a:fld id="{781E500E-BFE9-4BB1-A330-0C76161D8D44}" type="datetimeFigureOut">
              <a:rPr lang="ru-RU" smtClean="0"/>
              <a:pPr/>
              <a:t>06.09.2020</a:t>
            </a:fld>
            <a:endParaRPr lang="ru-RU" dirty="0"/>
          </a:p>
        </p:txBody>
      </p:sp>
      <p:sp>
        <p:nvSpPr>
          <p:cNvPr id="6" name="Нижний колонтитул 5"/>
          <p:cNvSpPr>
            <a:spLocks noGrp="1"/>
          </p:cNvSpPr>
          <p:nvPr>
            <p:ph type="ftr" sz="quarter" idx="11"/>
          </p:nvPr>
        </p:nvSpPr>
        <p:spPr/>
        <p:txBody>
          <a:bodyPr/>
          <a:lstStyle/>
          <a:p>
            <a:endParaRPr lang="ru-RU" dirty="0"/>
          </a:p>
        </p:txBody>
      </p:sp>
      <p:sp>
        <p:nvSpPr>
          <p:cNvPr id="7" name="Номер слайда 6"/>
          <p:cNvSpPr>
            <a:spLocks noGrp="1"/>
          </p:cNvSpPr>
          <p:nvPr>
            <p:ph type="sldNum" sz="quarter" idx="12"/>
          </p:nvPr>
        </p:nvSpPr>
        <p:spPr/>
        <p:txBody>
          <a:body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39266443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1E500E-BFE9-4BB1-A330-0C76161D8D44}" type="datetimeFigureOut">
              <a:rPr lang="ru-RU" smtClean="0"/>
              <a:pPr/>
              <a:t>06.09.2020</a:t>
            </a:fld>
            <a:endParaRPr lang="ru-RU" dirty="0"/>
          </a:p>
        </p:txBody>
      </p:sp>
      <p:sp>
        <p:nvSpPr>
          <p:cNvPr id="5" name="Нижний колонтитул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dirty="0"/>
          </a:p>
        </p:txBody>
      </p:sp>
      <p:sp>
        <p:nvSpPr>
          <p:cNvPr id="6" name="Номер слайда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E075A15-6C63-41A3-84E5-B9E201B44116}" type="slidenum">
              <a:rPr lang="ru-RU" smtClean="0"/>
              <a:pPr/>
              <a:t>‹#›</a:t>
            </a:fld>
            <a:endParaRPr lang="ru-RU" dirty="0"/>
          </a:p>
        </p:txBody>
      </p:sp>
    </p:spTree>
    <p:extLst>
      <p:ext uri="{BB962C8B-B14F-4D97-AF65-F5344CB8AC3E}">
        <p14:creationId xmlns:p14="http://schemas.microsoft.com/office/powerpoint/2010/main" val="237829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png"/><Relationship Id="rId18" Type="http://schemas.openxmlformats.org/officeDocument/2006/relationships/image" Target="../media/image17.png"/><Relationship Id="rId26" Type="http://schemas.openxmlformats.org/officeDocument/2006/relationships/image" Target="../media/image25.jpeg"/><Relationship Id="rId3" Type="http://schemas.openxmlformats.org/officeDocument/2006/relationships/image" Target="../media/image2.png"/><Relationship Id="rId21" Type="http://schemas.openxmlformats.org/officeDocument/2006/relationships/image" Target="../media/image20.png"/><Relationship Id="rId7" Type="http://schemas.openxmlformats.org/officeDocument/2006/relationships/image" Target="../media/image6.png"/><Relationship Id="rId12" Type="http://schemas.openxmlformats.org/officeDocument/2006/relationships/image" Target="../media/image11.png"/><Relationship Id="rId17" Type="http://schemas.openxmlformats.org/officeDocument/2006/relationships/image" Target="../media/image16.png"/><Relationship Id="rId25" Type="http://schemas.openxmlformats.org/officeDocument/2006/relationships/image" Target="../media/image24.png"/><Relationship Id="rId2" Type="http://schemas.openxmlformats.org/officeDocument/2006/relationships/image" Target="../media/image1.png"/><Relationship Id="rId16" Type="http://schemas.openxmlformats.org/officeDocument/2006/relationships/image" Target="../media/image15.png"/><Relationship Id="rId20" Type="http://schemas.openxmlformats.org/officeDocument/2006/relationships/image" Target="../media/image19.png"/><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jpeg"/><Relationship Id="rId24" Type="http://schemas.openxmlformats.org/officeDocument/2006/relationships/image" Target="../media/image23.png"/><Relationship Id="rId5" Type="http://schemas.openxmlformats.org/officeDocument/2006/relationships/image" Target="../media/image4.png"/><Relationship Id="rId15" Type="http://schemas.openxmlformats.org/officeDocument/2006/relationships/image" Target="../media/image14.png"/><Relationship Id="rId23" Type="http://schemas.openxmlformats.org/officeDocument/2006/relationships/image" Target="../media/image22.png"/><Relationship Id="rId28" Type="http://schemas.openxmlformats.org/officeDocument/2006/relationships/image" Target="../media/image27.png"/><Relationship Id="rId10" Type="http://schemas.openxmlformats.org/officeDocument/2006/relationships/image" Target="../media/image9.png"/><Relationship Id="rId19" Type="http://schemas.openxmlformats.org/officeDocument/2006/relationships/image" Target="../media/image18.png"/><Relationship Id="rId4" Type="http://schemas.openxmlformats.org/officeDocument/2006/relationships/image" Target="../media/image3.png"/><Relationship Id="rId9" Type="http://schemas.openxmlformats.org/officeDocument/2006/relationships/image" Target="../media/image8.png"/><Relationship Id="rId14" Type="http://schemas.openxmlformats.org/officeDocument/2006/relationships/image" Target="../media/image13.jpeg"/><Relationship Id="rId22" Type="http://schemas.openxmlformats.org/officeDocument/2006/relationships/image" Target="../media/image21.png"/><Relationship Id="rId27" Type="http://schemas.openxmlformats.org/officeDocument/2006/relationships/image" Target="../media/image26.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image" Target="../media/image28.png"/><Relationship Id="rId1" Type="http://schemas.openxmlformats.org/officeDocument/2006/relationships/slideLayout" Target="../slideLayouts/slideLayout2.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4.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chart" Target="../charts/chart1.xml"/><Relationship Id="rId1" Type="http://schemas.openxmlformats.org/officeDocument/2006/relationships/slideLayout" Target="../slideLayouts/slideLayout2.xml"/><Relationship Id="rId4" Type="http://schemas.openxmlformats.org/officeDocument/2006/relationships/chart" Target="../charts/chart3.xml"/></Relationships>
</file>

<file path=ppt/slides/_rels/slide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8.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2.xml"/><Relationship Id="rId5" Type="http://schemas.openxmlformats.org/officeDocument/2006/relationships/image" Target="../media/image51.jpeg"/><Relationship Id="rId4" Type="http://schemas.openxmlformats.org/officeDocument/2006/relationships/image" Target="../media/image50.jpeg"/></Relationships>
</file>

<file path=ppt/slides/_rels/slide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5" Type="http://schemas.openxmlformats.org/officeDocument/2006/relationships/image" Target="../media/image55.jpeg"/><Relationship Id="rId4" Type="http://schemas.openxmlformats.org/officeDocument/2006/relationships/image" Target="../media/image5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552575" y="2286000"/>
            <a:ext cx="9144000" cy="1233487"/>
          </a:xfrm>
        </p:spPr>
        <p:txBody>
          <a:bodyPr>
            <a:noAutofit/>
          </a:bodyPr>
          <a:lstStyle/>
          <a:p>
            <a:r>
              <a:rPr lang="ru-RU" sz="3200" dirty="0" smtClean="0">
                <a:effectLst>
                  <a:outerShdw blurRad="38100" dist="38100" dir="2700000" algn="tl">
                    <a:srgbClr val="000000">
                      <a:alpha val="43137"/>
                    </a:srgbClr>
                  </a:outerShdw>
                </a:effectLst>
                <a:latin typeface="GOST type A" panose="020B0500000000000000" pitchFamily="34" charset="0"/>
              </a:rPr>
              <a:t>Интернациональный Ресторан </a:t>
            </a:r>
            <a:r>
              <a:rPr lang="ru-RU" sz="3200" dirty="0">
                <a:effectLst>
                  <a:outerShdw blurRad="38100" dist="38100" dir="2700000" algn="tl">
                    <a:srgbClr val="000000">
                      <a:alpha val="43137"/>
                    </a:srgbClr>
                  </a:outerShdw>
                </a:effectLst>
                <a:latin typeface="GOST type A" panose="020B0500000000000000" pitchFamily="34" charset="0"/>
              </a:rPr>
              <a:t>Б</a:t>
            </a:r>
            <a:r>
              <a:rPr lang="ru-RU" sz="3200" dirty="0" smtClean="0">
                <a:effectLst>
                  <a:outerShdw blurRad="38100" dist="38100" dir="2700000" algn="tl">
                    <a:srgbClr val="000000">
                      <a:alpha val="43137"/>
                    </a:srgbClr>
                  </a:outerShdw>
                </a:effectLst>
                <a:latin typeface="GOST type A" panose="020B0500000000000000" pitchFamily="34" charset="0"/>
              </a:rPr>
              <a:t>ыстрого </a:t>
            </a:r>
            <a:r>
              <a:rPr lang="ru-RU" sz="3200" dirty="0">
                <a:effectLst>
                  <a:outerShdw blurRad="38100" dist="38100" dir="2700000" algn="tl">
                    <a:srgbClr val="000000">
                      <a:alpha val="43137"/>
                    </a:srgbClr>
                  </a:outerShdw>
                </a:effectLst>
                <a:latin typeface="GOST type A" panose="020B0500000000000000" pitchFamily="34" charset="0"/>
              </a:rPr>
              <a:t>П</a:t>
            </a:r>
            <a:r>
              <a:rPr lang="ru-RU" sz="3200" dirty="0" smtClean="0">
                <a:effectLst>
                  <a:outerShdw blurRad="38100" dist="38100" dir="2700000" algn="tl">
                    <a:srgbClr val="000000">
                      <a:alpha val="43137"/>
                    </a:srgbClr>
                  </a:outerShdw>
                </a:effectLst>
                <a:latin typeface="GOST type A" panose="020B0500000000000000" pitchFamily="34" charset="0"/>
              </a:rPr>
              <a:t>итания</a:t>
            </a:r>
            <a:r>
              <a:rPr lang="ru-RU" sz="3200" dirty="0" smtClean="0"/>
              <a:t/>
            </a:r>
            <a:br>
              <a:rPr lang="ru-RU" sz="3200" dirty="0" smtClean="0"/>
            </a:br>
            <a:r>
              <a:rPr lang="en-US" sz="3200" dirty="0" smtClean="0">
                <a:latin typeface="Arial Black" panose="020B0A04020102020204" pitchFamily="34" charset="0"/>
              </a:rPr>
              <a:t>International Fast Food Restaurant</a:t>
            </a:r>
            <a:r>
              <a:rPr lang="ru-RU" sz="3200" dirty="0"/>
              <a:t/>
            </a:r>
            <a:br>
              <a:rPr lang="ru-RU" sz="3200" dirty="0"/>
            </a:br>
            <a:r>
              <a:rPr lang="en-US" sz="3200" dirty="0" smtClean="0">
                <a:latin typeface="Blackadder ITC" panose="04020505051007020D02" pitchFamily="82" charset="0"/>
              </a:rPr>
              <a:t>Restaurant International de Restauration Rapide</a:t>
            </a:r>
            <a:r>
              <a:rPr lang="en-US" sz="3200" dirty="0" smtClean="0"/>
              <a:t/>
            </a:r>
            <a:br>
              <a:rPr lang="en-US" sz="3200" dirty="0" smtClean="0"/>
            </a:br>
            <a:r>
              <a:rPr lang="en-US" sz="3200" dirty="0" smtClean="0">
                <a:latin typeface="Bernard MT Condensed" panose="02050806060905020404" pitchFamily="18" charset="0"/>
              </a:rPr>
              <a:t>Ristorante Fast Food Internazionale</a:t>
            </a:r>
            <a:br>
              <a:rPr lang="en-US" sz="3200" dirty="0" smtClean="0">
                <a:latin typeface="Bernard MT Condensed" panose="02050806060905020404" pitchFamily="18" charset="0"/>
              </a:rPr>
            </a:br>
            <a:r>
              <a:rPr lang="en-US" sz="3200" dirty="0" smtClean="0">
                <a:latin typeface="Algerian" panose="04020705040A02060702" pitchFamily="82" charset="0"/>
              </a:rPr>
              <a:t>Restaurante de Comida Rapida Internacional</a:t>
            </a:r>
            <a:endParaRPr lang="ru-RU" sz="3200" dirty="0"/>
          </a:p>
        </p:txBody>
      </p:sp>
      <p:pic>
        <p:nvPicPr>
          <p:cNvPr id="5" name="Рисунок 4"/>
          <p:cNvPicPr>
            <a:picLocks noChangeAspect="1"/>
          </p:cNvPicPr>
          <p:nvPr/>
        </p:nvPicPr>
        <p:blipFill>
          <a:blip r:embed="rId2" cstate="print"/>
          <a:stretch>
            <a:fillRect/>
          </a:stretch>
        </p:blipFill>
        <p:spPr>
          <a:xfrm>
            <a:off x="0" y="5000624"/>
            <a:ext cx="3136223" cy="1857375"/>
          </a:xfrm>
          <a:prstGeom prst="rect">
            <a:avLst/>
          </a:prstGeom>
        </p:spPr>
      </p:pic>
      <p:pic>
        <p:nvPicPr>
          <p:cNvPr id="6" name="Рисунок 5"/>
          <p:cNvPicPr>
            <a:picLocks noChangeAspect="1"/>
          </p:cNvPicPr>
          <p:nvPr/>
        </p:nvPicPr>
        <p:blipFill>
          <a:blip r:embed="rId3" cstate="print"/>
          <a:stretch>
            <a:fillRect/>
          </a:stretch>
        </p:blipFill>
        <p:spPr>
          <a:xfrm>
            <a:off x="3136223" y="5100637"/>
            <a:ext cx="4150402" cy="1757363"/>
          </a:xfrm>
          <a:prstGeom prst="rect">
            <a:avLst/>
          </a:prstGeom>
        </p:spPr>
      </p:pic>
      <p:pic>
        <p:nvPicPr>
          <p:cNvPr id="7" name="Рисунок 6"/>
          <p:cNvPicPr>
            <a:picLocks noChangeAspect="1"/>
          </p:cNvPicPr>
          <p:nvPr/>
        </p:nvPicPr>
        <p:blipFill>
          <a:blip r:embed="rId4" cstate="print"/>
          <a:stretch>
            <a:fillRect/>
          </a:stretch>
        </p:blipFill>
        <p:spPr>
          <a:xfrm>
            <a:off x="-1" y="2962275"/>
            <a:ext cx="3136223" cy="2038348"/>
          </a:xfrm>
          <a:prstGeom prst="rect">
            <a:avLst/>
          </a:prstGeom>
        </p:spPr>
      </p:pic>
      <p:pic>
        <p:nvPicPr>
          <p:cNvPr id="8" name="Рисунок 7"/>
          <p:cNvPicPr>
            <a:picLocks noChangeAspect="1"/>
          </p:cNvPicPr>
          <p:nvPr/>
        </p:nvPicPr>
        <p:blipFill>
          <a:blip r:embed="rId5" cstate="print"/>
          <a:stretch>
            <a:fillRect/>
          </a:stretch>
        </p:blipFill>
        <p:spPr>
          <a:xfrm>
            <a:off x="7286626" y="5343525"/>
            <a:ext cx="2876550" cy="1514474"/>
          </a:xfrm>
          <a:prstGeom prst="rect">
            <a:avLst/>
          </a:prstGeom>
        </p:spPr>
      </p:pic>
      <p:pic>
        <p:nvPicPr>
          <p:cNvPr id="9" name="Рисунок 8"/>
          <p:cNvPicPr>
            <a:picLocks noChangeAspect="1"/>
          </p:cNvPicPr>
          <p:nvPr/>
        </p:nvPicPr>
        <p:blipFill>
          <a:blip r:embed="rId6" cstate="print"/>
          <a:stretch>
            <a:fillRect/>
          </a:stretch>
        </p:blipFill>
        <p:spPr>
          <a:xfrm>
            <a:off x="7286625" y="3414714"/>
            <a:ext cx="3178359" cy="1928810"/>
          </a:xfrm>
          <a:prstGeom prst="rect">
            <a:avLst/>
          </a:prstGeom>
        </p:spPr>
      </p:pic>
      <p:pic>
        <p:nvPicPr>
          <p:cNvPr id="10" name="Рисунок 9"/>
          <p:cNvPicPr>
            <a:picLocks noChangeAspect="1"/>
          </p:cNvPicPr>
          <p:nvPr/>
        </p:nvPicPr>
        <p:blipFill>
          <a:blip r:embed="rId7" cstate="print"/>
          <a:stretch>
            <a:fillRect/>
          </a:stretch>
        </p:blipFill>
        <p:spPr>
          <a:xfrm>
            <a:off x="3136222" y="3414712"/>
            <a:ext cx="4150403" cy="1685923"/>
          </a:xfrm>
          <a:prstGeom prst="rect">
            <a:avLst/>
          </a:prstGeom>
        </p:spPr>
      </p:pic>
      <p:pic>
        <p:nvPicPr>
          <p:cNvPr id="11" name="Рисунок 10"/>
          <p:cNvPicPr>
            <a:picLocks noChangeAspect="1"/>
          </p:cNvPicPr>
          <p:nvPr/>
        </p:nvPicPr>
        <p:blipFill>
          <a:blip r:embed="rId8" cstate="print"/>
          <a:stretch>
            <a:fillRect/>
          </a:stretch>
        </p:blipFill>
        <p:spPr>
          <a:xfrm>
            <a:off x="10163177" y="5343524"/>
            <a:ext cx="2028824" cy="1514473"/>
          </a:xfrm>
          <a:prstGeom prst="rect">
            <a:avLst/>
          </a:prstGeom>
        </p:spPr>
      </p:pic>
      <p:pic>
        <p:nvPicPr>
          <p:cNvPr id="12" name="Рисунок 11"/>
          <p:cNvPicPr>
            <a:picLocks noChangeAspect="1"/>
          </p:cNvPicPr>
          <p:nvPr/>
        </p:nvPicPr>
        <p:blipFill>
          <a:blip r:embed="rId9" cstate="print"/>
          <a:stretch>
            <a:fillRect/>
          </a:stretch>
        </p:blipFill>
        <p:spPr>
          <a:xfrm>
            <a:off x="0" y="1"/>
            <a:ext cx="2105026" cy="876300"/>
          </a:xfrm>
          <a:prstGeom prst="rect">
            <a:avLst/>
          </a:prstGeom>
        </p:spPr>
      </p:pic>
      <p:pic>
        <p:nvPicPr>
          <p:cNvPr id="13" name="Рисунок 12"/>
          <p:cNvPicPr>
            <a:picLocks noChangeAspect="1"/>
          </p:cNvPicPr>
          <p:nvPr/>
        </p:nvPicPr>
        <p:blipFill>
          <a:blip r:embed="rId10" cstate="print"/>
          <a:stretch>
            <a:fillRect/>
          </a:stretch>
        </p:blipFill>
        <p:spPr>
          <a:xfrm>
            <a:off x="2105026" y="-3656"/>
            <a:ext cx="1943099" cy="879957"/>
          </a:xfrm>
          <a:prstGeom prst="rect">
            <a:avLst/>
          </a:prstGeom>
        </p:spPr>
      </p:pic>
      <p:pic>
        <p:nvPicPr>
          <p:cNvPr id="14" name="Рисунок 13"/>
          <p:cNvPicPr>
            <a:picLocks noChangeAspect="1"/>
          </p:cNvPicPr>
          <p:nvPr/>
        </p:nvPicPr>
        <p:blipFill>
          <a:blip r:embed="rId11" cstate="print"/>
          <a:stretch>
            <a:fillRect/>
          </a:stretch>
        </p:blipFill>
        <p:spPr>
          <a:xfrm>
            <a:off x="0" y="876300"/>
            <a:ext cx="2247900" cy="2085973"/>
          </a:xfrm>
          <a:prstGeom prst="rect">
            <a:avLst/>
          </a:prstGeom>
        </p:spPr>
      </p:pic>
      <p:pic>
        <p:nvPicPr>
          <p:cNvPr id="15" name="Рисунок 14"/>
          <p:cNvPicPr>
            <a:picLocks noChangeAspect="1"/>
          </p:cNvPicPr>
          <p:nvPr/>
        </p:nvPicPr>
        <p:blipFill>
          <a:blip r:embed="rId12" cstate="print"/>
          <a:stretch>
            <a:fillRect/>
          </a:stretch>
        </p:blipFill>
        <p:spPr>
          <a:xfrm>
            <a:off x="3136221" y="2951306"/>
            <a:ext cx="1445303" cy="463404"/>
          </a:xfrm>
          <a:prstGeom prst="rect">
            <a:avLst/>
          </a:prstGeom>
        </p:spPr>
      </p:pic>
      <p:pic>
        <p:nvPicPr>
          <p:cNvPr id="16" name="Рисунок 15"/>
          <p:cNvPicPr>
            <a:picLocks noChangeAspect="1"/>
          </p:cNvPicPr>
          <p:nvPr/>
        </p:nvPicPr>
        <p:blipFill>
          <a:blip r:embed="rId13" cstate="print"/>
          <a:stretch>
            <a:fillRect/>
          </a:stretch>
        </p:blipFill>
        <p:spPr>
          <a:xfrm>
            <a:off x="10464983" y="3876676"/>
            <a:ext cx="1727017" cy="1466846"/>
          </a:xfrm>
          <a:prstGeom prst="rect">
            <a:avLst/>
          </a:prstGeom>
        </p:spPr>
      </p:pic>
      <p:pic>
        <p:nvPicPr>
          <p:cNvPr id="17" name="Рисунок 16"/>
          <p:cNvPicPr>
            <a:picLocks noChangeAspect="1"/>
          </p:cNvPicPr>
          <p:nvPr/>
        </p:nvPicPr>
        <p:blipFill>
          <a:blip r:embed="rId14" cstate="print"/>
          <a:stretch>
            <a:fillRect/>
          </a:stretch>
        </p:blipFill>
        <p:spPr>
          <a:xfrm>
            <a:off x="10464630" y="2828925"/>
            <a:ext cx="1727370" cy="1047749"/>
          </a:xfrm>
          <a:prstGeom prst="rect">
            <a:avLst/>
          </a:prstGeom>
        </p:spPr>
      </p:pic>
      <p:pic>
        <p:nvPicPr>
          <p:cNvPr id="18" name="Рисунок 17"/>
          <p:cNvPicPr>
            <a:picLocks noChangeAspect="1"/>
          </p:cNvPicPr>
          <p:nvPr/>
        </p:nvPicPr>
        <p:blipFill>
          <a:blip r:embed="rId15" cstate="print"/>
          <a:stretch>
            <a:fillRect/>
          </a:stretch>
        </p:blipFill>
        <p:spPr>
          <a:xfrm>
            <a:off x="9432706" y="2837004"/>
            <a:ext cx="1031924" cy="581025"/>
          </a:xfrm>
          <a:prstGeom prst="rect">
            <a:avLst/>
          </a:prstGeom>
        </p:spPr>
      </p:pic>
      <p:pic>
        <p:nvPicPr>
          <p:cNvPr id="19" name="Рисунок 18"/>
          <p:cNvPicPr>
            <a:picLocks noChangeAspect="1"/>
          </p:cNvPicPr>
          <p:nvPr/>
        </p:nvPicPr>
        <p:blipFill>
          <a:blip r:embed="rId16" cstate="print"/>
          <a:stretch>
            <a:fillRect/>
          </a:stretch>
        </p:blipFill>
        <p:spPr>
          <a:xfrm>
            <a:off x="7759529" y="2967022"/>
            <a:ext cx="1672823" cy="459085"/>
          </a:xfrm>
          <a:prstGeom prst="rect">
            <a:avLst/>
          </a:prstGeom>
        </p:spPr>
      </p:pic>
      <p:pic>
        <p:nvPicPr>
          <p:cNvPr id="20" name="Рисунок 19"/>
          <p:cNvPicPr>
            <a:picLocks noChangeAspect="1"/>
          </p:cNvPicPr>
          <p:nvPr/>
        </p:nvPicPr>
        <p:blipFill>
          <a:blip r:embed="rId17" cstate="print"/>
          <a:stretch>
            <a:fillRect/>
          </a:stretch>
        </p:blipFill>
        <p:spPr>
          <a:xfrm>
            <a:off x="9572624" y="1638301"/>
            <a:ext cx="2619375" cy="1195388"/>
          </a:xfrm>
          <a:prstGeom prst="rect">
            <a:avLst/>
          </a:prstGeom>
        </p:spPr>
      </p:pic>
      <p:pic>
        <p:nvPicPr>
          <p:cNvPr id="21" name="Рисунок 20"/>
          <p:cNvPicPr>
            <a:picLocks noChangeAspect="1"/>
          </p:cNvPicPr>
          <p:nvPr/>
        </p:nvPicPr>
        <p:blipFill>
          <a:blip r:embed="rId18" cstate="print"/>
          <a:stretch>
            <a:fillRect/>
          </a:stretch>
        </p:blipFill>
        <p:spPr>
          <a:xfrm>
            <a:off x="10039350" y="595316"/>
            <a:ext cx="2152650" cy="1042984"/>
          </a:xfrm>
          <a:prstGeom prst="rect">
            <a:avLst/>
          </a:prstGeom>
        </p:spPr>
      </p:pic>
      <p:pic>
        <p:nvPicPr>
          <p:cNvPr id="22" name="Рисунок 21"/>
          <p:cNvPicPr>
            <a:picLocks noChangeAspect="1"/>
          </p:cNvPicPr>
          <p:nvPr/>
        </p:nvPicPr>
        <p:blipFill>
          <a:blip r:embed="rId19" cstate="print"/>
          <a:stretch>
            <a:fillRect/>
          </a:stretch>
        </p:blipFill>
        <p:spPr>
          <a:xfrm>
            <a:off x="7639050" y="-3656"/>
            <a:ext cx="2400300" cy="879956"/>
          </a:xfrm>
          <a:prstGeom prst="rect">
            <a:avLst/>
          </a:prstGeom>
        </p:spPr>
      </p:pic>
      <p:pic>
        <p:nvPicPr>
          <p:cNvPr id="23" name="Рисунок 22"/>
          <p:cNvPicPr>
            <a:picLocks noChangeAspect="1"/>
          </p:cNvPicPr>
          <p:nvPr/>
        </p:nvPicPr>
        <p:blipFill>
          <a:blip r:embed="rId20" cstate="print"/>
          <a:stretch>
            <a:fillRect/>
          </a:stretch>
        </p:blipFill>
        <p:spPr>
          <a:xfrm>
            <a:off x="4048125" y="0"/>
            <a:ext cx="1766887" cy="876302"/>
          </a:xfrm>
          <a:prstGeom prst="rect">
            <a:avLst/>
          </a:prstGeom>
        </p:spPr>
      </p:pic>
      <p:pic>
        <p:nvPicPr>
          <p:cNvPr id="24" name="Рисунок 23"/>
          <p:cNvPicPr>
            <a:picLocks noChangeAspect="1"/>
          </p:cNvPicPr>
          <p:nvPr/>
        </p:nvPicPr>
        <p:blipFill>
          <a:blip r:embed="rId21" cstate="print"/>
          <a:stretch>
            <a:fillRect/>
          </a:stretch>
        </p:blipFill>
        <p:spPr>
          <a:xfrm>
            <a:off x="5815012" y="0"/>
            <a:ext cx="1824039" cy="876300"/>
          </a:xfrm>
          <a:prstGeom prst="rect">
            <a:avLst/>
          </a:prstGeom>
        </p:spPr>
      </p:pic>
      <p:pic>
        <p:nvPicPr>
          <p:cNvPr id="25" name="Рисунок 24"/>
          <p:cNvPicPr>
            <a:picLocks noChangeAspect="1"/>
          </p:cNvPicPr>
          <p:nvPr/>
        </p:nvPicPr>
        <p:blipFill>
          <a:blip r:embed="rId22" cstate="print"/>
          <a:stretch>
            <a:fillRect/>
          </a:stretch>
        </p:blipFill>
        <p:spPr>
          <a:xfrm>
            <a:off x="2247900" y="2190749"/>
            <a:ext cx="581025" cy="771523"/>
          </a:xfrm>
          <a:prstGeom prst="rect">
            <a:avLst/>
          </a:prstGeom>
        </p:spPr>
      </p:pic>
      <p:pic>
        <p:nvPicPr>
          <p:cNvPr id="26" name="Рисунок 25"/>
          <p:cNvPicPr>
            <a:picLocks noChangeAspect="1"/>
          </p:cNvPicPr>
          <p:nvPr/>
        </p:nvPicPr>
        <p:blipFill>
          <a:blip r:embed="rId23" cstate="print"/>
          <a:stretch>
            <a:fillRect/>
          </a:stretch>
        </p:blipFill>
        <p:spPr>
          <a:xfrm>
            <a:off x="10039350" y="0"/>
            <a:ext cx="2152650" cy="615812"/>
          </a:xfrm>
          <a:prstGeom prst="rect">
            <a:avLst/>
          </a:prstGeom>
        </p:spPr>
      </p:pic>
      <p:pic>
        <p:nvPicPr>
          <p:cNvPr id="27" name="Рисунок 26"/>
          <p:cNvPicPr>
            <a:picLocks noChangeAspect="1"/>
          </p:cNvPicPr>
          <p:nvPr/>
        </p:nvPicPr>
        <p:blipFill>
          <a:blip r:embed="rId24" cstate="print"/>
          <a:stretch>
            <a:fillRect/>
          </a:stretch>
        </p:blipFill>
        <p:spPr>
          <a:xfrm>
            <a:off x="2247900" y="1638300"/>
            <a:ext cx="466726" cy="552446"/>
          </a:xfrm>
          <a:prstGeom prst="rect">
            <a:avLst/>
          </a:prstGeom>
        </p:spPr>
      </p:pic>
      <p:pic>
        <p:nvPicPr>
          <p:cNvPr id="28" name="Рисунок 27"/>
          <p:cNvPicPr>
            <a:picLocks noChangeAspect="1"/>
          </p:cNvPicPr>
          <p:nvPr/>
        </p:nvPicPr>
        <p:blipFill>
          <a:blip r:embed="rId25" cstate="print"/>
          <a:stretch>
            <a:fillRect/>
          </a:stretch>
        </p:blipFill>
        <p:spPr>
          <a:xfrm>
            <a:off x="9716106" y="876300"/>
            <a:ext cx="323243" cy="446227"/>
          </a:xfrm>
          <a:prstGeom prst="rect">
            <a:avLst/>
          </a:prstGeom>
        </p:spPr>
      </p:pic>
      <p:pic>
        <p:nvPicPr>
          <p:cNvPr id="29" name="Рисунок 28"/>
          <p:cNvPicPr>
            <a:picLocks noChangeAspect="1"/>
          </p:cNvPicPr>
          <p:nvPr/>
        </p:nvPicPr>
        <p:blipFill>
          <a:blip r:embed="rId26" cstate="print"/>
          <a:stretch>
            <a:fillRect/>
          </a:stretch>
        </p:blipFill>
        <p:spPr>
          <a:xfrm>
            <a:off x="2247901" y="887270"/>
            <a:ext cx="304800" cy="412892"/>
          </a:xfrm>
          <a:prstGeom prst="rect">
            <a:avLst/>
          </a:prstGeom>
        </p:spPr>
      </p:pic>
      <p:pic>
        <p:nvPicPr>
          <p:cNvPr id="30" name="Рисунок 29"/>
          <p:cNvPicPr>
            <a:picLocks noChangeAspect="1"/>
          </p:cNvPicPr>
          <p:nvPr/>
        </p:nvPicPr>
        <p:blipFill>
          <a:blip r:embed="rId27" cstate="print"/>
          <a:stretch>
            <a:fillRect/>
          </a:stretch>
        </p:blipFill>
        <p:spPr>
          <a:xfrm>
            <a:off x="8905875" y="2190746"/>
            <a:ext cx="666748" cy="419087"/>
          </a:xfrm>
          <a:prstGeom prst="rect">
            <a:avLst/>
          </a:prstGeom>
        </p:spPr>
      </p:pic>
      <p:pic>
        <p:nvPicPr>
          <p:cNvPr id="31" name="Рисунок 30"/>
          <p:cNvPicPr>
            <a:picLocks noChangeAspect="1"/>
          </p:cNvPicPr>
          <p:nvPr/>
        </p:nvPicPr>
        <p:blipFill>
          <a:blip r:embed="rId28" cstate="print"/>
          <a:stretch>
            <a:fillRect/>
          </a:stretch>
        </p:blipFill>
        <p:spPr>
          <a:xfrm>
            <a:off x="2828925" y="2190746"/>
            <a:ext cx="504825" cy="454826"/>
          </a:xfrm>
          <a:prstGeom prst="rect">
            <a:avLst/>
          </a:prstGeom>
        </p:spPr>
      </p:pic>
    </p:spTree>
    <p:extLst>
      <p:ext uri="{BB962C8B-B14F-4D97-AF65-F5344CB8AC3E}">
        <p14:creationId xmlns:p14="http://schemas.microsoft.com/office/powerpoint/2010/main" val="17496872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1"/>
            <a:ext cx="12192000" cy="609600"/>
          </a:xfrm>
        </p:spPr>
        <p:txBody>
          <a:bodyPr>
            <a:normAutofit fontScale="90000"/>
          </a:bodyPr>
          <a:lstStyle/>
          <a:p>
            <a:r>
              <a:rPr lang="ru-RU" dirty="0" smtClean="0"/>
              <a:t>                                </a:t>
            </a:r>
            <a:r>
              <a:rPr lang="ru-RU" i="1" dirty="0" smtClean="0">
                <a:latin typeface="Franklin Gothic Heavy" panose="020B0903020102020204" pitchFamily="34" charset="0"/>
              </a:rPr>
              <a:t>Заключение.</a:t>
            </a:r>
            <a:endParaRPr lang="ru-RU" i="1" dirty="0">
              <a:latin typeface="Franklin Gothic Heavy" panose="020B0903020102020204" pitchFamily="34" charset="0"/>
            </a:endParaRPr>
          </a:p>
        </p:txBody>
      </p:sp>
      <p:sp>
        <p:nvSpPr>
          <p:cNvPr id="3" name="Объект 2"/>
          <p:cNvSpPr>
            <a:spLocks noGrp="1"/>
          </p:cNvSpPr>
          <p:nvPr>
            <p:ph idx="1"/>
          </p:nvPr>
        </p:nvSpPr>
        <p:spPr>
          <a:xfrm>
            <a:off x="0" y="752476"/>
            <a:ext cx="12192000" cy="6105524"/>
          </a:xfrm>
        </p:spPr>
        <p:txBody>
          <a:bodyPr/>
          <a:lstStyle/>
          <a:p>
            <a:pPr marL="0" indent="0">
              <a:buNone/>
            </a:pPr>
            <a:r>
              <a:rPr lang="ru-RU" dirty="0" smtClean="0"/>
              <a:t>      Как вы видите у такого ресторана большие перспективы:</a:t>
            </a:r>
          </a:p>
          <a:p>
            <a:pPr marL="0" indent="0">
              <a:buNone/>
            </a:pPr>
            <a:r>
              <a:rPr lang="ru-RU" sz="2000" dirty="0" smtClean="0"/>
              <a:t> 1) За счет оптимизации издержек (продуктов и заготовок , которые взаимозаменяемы в различных блюдах) мы можем сделать доступные цены для всех людей , сохранив при этом качество продукции и прибыль заведения.</a:t>
            </a:r>
          </a:p>
          <a:p>
            <a:pPr marL="0" indent="0">
              <a:buNone/>
            </a:pPr>
            <a:r>
              <a:rPr lang="ru-RU" sz="2000" dirty="0" smtClean="0"/>
              <a:t> 2) Ресторан способен повысить культурный уровень граждан и удовлетворить их потребности в чём-то новом и необычном.</a:t>
            </a:r>
          </a:p>
          <a:p>
            <a:pPr marL="0" indent="0">
              <a:buNone/>
            </a:pPr>
            <a:r>
              <a:rPr lang="ru-RU" sz="2000" dirty="0" smtClean="0"/>
              <a:t> 3) Это может дать неповторимый опыт рабочему персоналу , повысив уровень их квалификации.</a:t>
            </a:r>
          </a:p>
          <a:p>
            <a:pPr marL="0" indent="0">
              <a:buNone/>
            </a:pPr>
            <a:r>
              <a:rPr lang="ru-RU" sz="2000" dirty="0" smtClean="0"/>
              <a:t> 4) Можно использовать программы «обмена» и стажировок работников ресторана заграницей, </a:t>
            </a:r>
            <a:r>
              <a:rPr lang="ru-RU" sz="2000" dirty="0"/>
              <a:t>б</a:t>
            </a:r>
            <a:r>
              <a:rPr lang="ru-RU" sz="2000" dirty="0" smtClean="0"/>
              <a:t>лагодаря наличию иностранной кухни. Это также повысит культурный уровень города , укрепит его международный статус.</a:t>
            </a:r>
          </a:p>
          <a:p>
            <a:pPr marL="0" indent="0">
              <a:buNone/>
            </a:pPr>
            <a:r>
              <a:rPr lang="ru-RU" sz="2000" dirty="0" smtClean="0"/>
              <a:t> 5) Возможность создания целой сети отдельных ресторанов, в зависимости от предпочтений граждан к той или иной иностранной кухне.</a:t>
            </a:r>
          </a:p>
          <a:p>
            <a:pPr marL="0" indent="0">
              <a:buNone/>
            </a:pPr>
            <a:r>
              <a:rPr lang="ru-RU" sz="2000" dirty="0" smtClean="0"/>
              <a:t> 6) Огромное разнообразие блюд в одном месте , которое не встретишь больше нигде.</a:t>
            </a:r>
          </a:p>
          <a:p>
            <a:pPr marL="0" indent="0">
              <a:buNone/>
            </a:pPr>
            <a:endParaRPr lang="ru-RU" sz="2000" dirty="0"/>
          </a:p>
          <a:p>
            <a:pPr marL="0" indent="0">
              <a:buNone/>
            </a:pPr>
            <a:r>
              <a:rPr lang="ru-RU" sz="2000" dirty="0" smtClean="0"/>
              <a:t>                                                                         </a:t>
            </a:r>
            <a:r>
              <a:rPr lang="ru-RU" sz="3200" b="1" dirty="0" smtClean="0">
                <a:latin typeface="Bahnschrift SemiCondensed" panose="020B0502040204020203" pitchFamily="34" charset="0"/>
              </a:rPr>
              <a:t>Спасибо за просмотр!</a:t>
            </a:r>
            <a:endParaRPr lang="ru-RU" sz="2400" b="1" dirty="0">
              <a:latin typeface="Bahnschrift SemiCondensed" panose="020B0502040204020203" pitchFamily="34" charset="0"/>
            </a:endParaRPr>
          </a:p>
        </p:txBody>
      </p:sp>
    </p:spTree>
    <p:extLst>
      <p:ext uri="{BB962C8B-B14F-4D97-AF65-F5344CB8AC3E}">
        <p14:creationId xmlns:p14="http://schemas.microsoft.com/office/powerpoint/2010/main" val="414810647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69851"/>
            <a:ext cx="10515600" cy="234950"/>
          </a:xfrm>
        </p:spPr>
        <p:txBody>
          <a:bodyPr>
            <a:normAutofit fontScale="90000"/>
          </a:bodyPr>
          <a:lstStyle/>
          <a:p>
            <a:r>
              <a:rPr lang="ru-RU" dirty="0" smtClean="0">
                <a:solidFill>
                  <a:srgbClr val="FF0000"/>
                </a:solidFill>
              </a:rPr>
              <a:t>Введение.</a:t>
            </a:r>
            <a:endParaRPr lang="ru-RU" dirty="0">
              <a:solidFill>
                <a:srgbClr val="FF0000"/>
              </a:solidFill>
            </a:endParaRPr>
          </a:p>
        </p:txBody>
      </p:sp>
      <p:sp>
        <p:nvSpPr>
          <p:cNvPr id="3" name="Объект 2"/>
          <p:cNvSpPr>
            <a:spLocks noGrp="1"/>
          </p:cNvSpPr>
          <p:nvPr>
            <p:ph idx="1"/>
          </p:nvPr>
        </p:nvSpPr>
        <p:spPr>
          <a:xfrm>
            <a:off x="0" y="347664"/>
            <a:ext cx="12192000" cy="3386136"/>
          </a:xfrm>
        </p:spPr>
        <p:txBody>
          <a:bodyPr>
            <a:normAutofit fontScale="70000" lnSpcReduction="20000"/>
          </a:bodyPr>
          <a:lstStyle/>
          <a:p>
            <a:r>
              <a:rPr lang="ru-RU" u="sng" dirty="0" smtClean="0"/>
              <a:t>Интернациональный ресторан быстрого питания.</a:t>
            </a:r>
          </a:p>
          <a:p>
            <a:pPr marL="0" indent="0">
              <a:buNone/>
            </a:pPr>
            <a:r>
              <a:rPr lang="ru-RU" dirty="0" smtClean="0"/>
              <a:t>Еда – это тот ресурс, который человек никогда не перестанет использовать, даже если научится (при помощи науки , силы воли и т.д. ) обходиться без него. Все очень просто – люди получают удовольствие от еды. Значит, наша главная задача сделать так , чтобы еда в ресторане была:</a:t>
            </a:r>
          </a:p>
          <a:p>
            <a:pPr marL="0" indent="0">
              <a:buNone/>
            </a:pPr>
            <a:r>
              <a:rPr lang="ru-RU" dirty="0" smtClean="0">
                <a:solidFill>
                  <a:schemeClr val="accent2">
                    <a:lumMod val="50000"/>
                  </a:schemeClr>
                </a:solidFill>
              </a:rPr>
              <a:t>1) вкусной и разнообразной ;                                    </a:t>
            </a:r>
            <a:r>
              <a:rPr lang="ru-RU" dirty="0" smtClean="0">
                <a:solidFill>
                  <a:schemeClr val="accent2">
                    <a:lumMod val="60000"/>
                    <a:lumOff val="40000"/>
                  </a:schemeClr>
                </a:solidFill>
              </a:rPr>
              <a:t>3) погружала посетителей в аутентичную атмосферу .</a:t>
            </a:r>
          </a:p>
          <a:p>
            <a:pPr marL="0" indent="0">
              <a:buNone/>
            </a:pPr>
            <a:r>
              <a:rPr lang="ru-RU" dirty="0" smtClean="0">
                <a:solidFill>
                  <a:schemeClr val="accent2">
                    <a:lumMod val="75000"/>
                  </a:schemeClr>
                </a:solidFill>
              </a:rPr>
              <a:t>2) доступной для каждого ( в первую очередь в финансовом плане ) ;</a:t>
            </a:r>
          </a:p>
          <a:p>
            <a:pPr marL="0" indent="0">
              <a:buNone/>
            </a:pPr>
            <a:r>
              <a:rPr lang="ru-RU" dirty="0" smtClean="0"/>
              <a:t>Каждый 2ой человек в России мечтает побывать заграницей и попробовать иностранную кухню. Почему бы не помочь ему в этом, при том условии , что ему не придется покидать свой город? А что если объединить несколько традиционных иностранных кухонь в одном месте, в одном здании? Только представьте , когда у людей появиться возможность, не тратив огромные средства, попробовать что-то из этого, и при том находиться в атмосфере, соответствующей тому месту, где бы они хотели побывать?</a:t>
            </a:r>
          </a:p>
        </p:txBody>
      </p:sp>
      <p:pic>
        <p:nvPicPr>
          <p:cNvPr id="4" name="Рисунок 3"/>
          <p:cNvPicPr>
            <a:picLocks noChangeAspect="1"/>
          </p:cNvPicPr>
          <p:nvPr/>
        </p:nvPicPr>
        <p:blipFill>
          <a:blip r:embed="rId2" cstate="print"/>
          <a:stretch>
            <a:fillRect/>
          </a:stretch>
        </p:blipFill>
        <p:spPr>
          <a:xfrm>
            <a:off x="1" y="3338513"/>
            <a:ext cx="3143250" cy="3519488"/>
          </a:xfrm>
          <a:prstGeom prst="rect">
            <a:avLst/>
          </a:prstGeom>
        </p:spPr>
      </p:pic>
      <p:pic>
        <p:nvPicPr>
          <p:cNvPr id="5" name="Рисунок 4"/>
          <p:cNvPicPr>
            <a:picLocks noChangeAspect="1"/>
          </p:cNvPicPr>
          <p:nvPr/>
        </p:nvPicPr>
        <p:blipFill>
          <a:blip r:embed="rId3" cstate="print"/>
          <a:stretch>
            <a:fillRect/>
          </a:stretch>
        </p:blipFill>
        <p:spPr>
          <a:xfrm>
            <a:off x="3238501" y="5162550"/>
            <a:ext cx="3428999" cy="1695449"/>
          </a:xfrm>
          <a:prstGeom prst="rect">
            <a:avLst/>
          </a:prstGeom>
        </p:spPr>
      </p:pic>
      <p:pic>
        <p:nvPicPr>
          <p:cNvPr id="6" name="Рисунок 5"/>
          <p:cNvPicPr>
            <a:picLocks noChangeAspect="1"/>
          </p:cNvPicPr>
          <p:nvPr/>
        </p:nvPicPr>
        <p:blipFill>
          <a:blip r:embed="rId4" cstate="print"/>
          <a:stretch>
            <a:fillRect/>
          </a:stretch>
        </p:blipFill>
        <p:spPr>
          <a:xfrm>
            <a:off x="3238501" y="3338512"/>
            <a:ext cx="3429000" cy="1781175"/>
          </a:xfrm>
          <a:prstGeom prst="rect">
            <a:avLst/>
          </a:prstGeom>
        </p:spPr>
      </p:pic>
      <p:pic>
        <p:nvPicPr>
          <p:cNvPr id="7" name="Рисунок 6"/>
          <p:cNvPicPr>
            <a:picLocks noChangeAspect="1"/>
          </p:cNvPicPr>
          <p:nvPr/>
        </p:nvPicPr>
        <p:blipFill>
          <a:blip r:embed="rId5" cstate="print"/>
          <a:stretch>
            <a:fillRect/>
          </a:stretch>
        </p:blipFill>
        <p:spPr>
          <a:xfrm>
            <a:off x="6967712" y="3338512"/>
            <a:ext cx="2538237" cy="1519237"/>
          </a:xfrm>
          <a:prstGeom prst="rect">
            <a:avLst/>
          </a:prstGeom>
        </p:spPr>
      </p:pic>
      <p:pic>
        <p:nvPicPr>
          <p:cNvPr id="8" name="Рисунок 7"/>
          <p:cNvPicPr>
            <a:picLocks noChangeAspect="1"/>
          </p:cNvPicPr>
          <p:nvPr/>
        </p:nvPicPr>
        <p:blipFill>
          <a:blip r:embed="rId6" cstate="print"/>
          <a:stretch>
            <a:fillRect/>
          </a:stretch>
        </p:blipFill>
        <p:spPr>
          <a:xfrm>
            <a:off x="6967712" y="5029200"/>
            <a:ext cx="2538237" cy="1828800"/>
          </a:xfrm>
          <a:prstGeom prst="rect">
            <a:avLst/>
          </a:prstGeom>
        </p:spPr>
      </p:pic>
      <p:pic>
        <p:nvPicPr>
          <p:cNvPr id="9" name="Рисунок 8"/>
          <p:cNvPicPr>
            <a:picLocks noChangeAspect="1"/>
          </p:cNvPicPr>
          <p:nvPr/>
        </p:nvPicPr>
        <p:blipFill>
          <a:blip r:embed="rId7" cstate="print"/>
          <a:stretch>
            <a:fillRect/>
          </a:stretch>
        </p:blipFill>
        <p:spPr>
          <a:xfrm flipH="1">
            <a:off x="9729784" y="3338512"/>
            <a:ext cx="2462214" cy="1604963"/>
          </a:xfrm>
          <a:prstGeom prst="rect">
            <a:avLst/>
          </a:prstGeom>
        </p:spPr>
      </p:pic>
      <p:pic>
        <p:nvPicPr>
          <p:cNvPr id="10" name="Рисунок 9"/>
          <p:cNvPicPr>
            <a:picLocks noChangeAspect="1"/>
          </p:cNvPicPr>
          <p:nvPr/>
        </p:nvPicPr>
        <p:blipFill>
          <a:blip r:embed="rId8" cstate="print"/>
          <a:stretch>
            <a:fillRect/>
          </a:stretch>
        </p:blipFill>
        <p:spPr>
          <a:xfrm>
            <a:off x="9729784" y="5119687"/>
            <a:ext cx="2462215" cy="1738313"/>
          </a:xfrm>
          <a:prstGeom prst="rect">
            <a:avLst/>
          </a:prstGeom>
        </p:spPr>
      </p:pic>
    </p:spTree>
    <p:extLst>
      <p:ext uri="{BB962C8B-B14F-4D97-AF65-F5344CB8AC3E}">
        <p14:creationId xmlns:p14="http://schemas.microsoft.com/office/powerpoint/2010/main" val="16818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428625"/>
          </a:xfrm>
        </p:spPr>
        <p:txBody>
          <a:bodyPr>
            <a:noAutofit/>
          </a:bodyPr>
          <a:lstStyle/>
          <a:p>
            <a:r>
              <a:rPr lang="ru-RU" sz="2800" b="1" i="1" u="sng" dirty="0" smtClean="0"/>
              <a:t>В чём же преимущества данного ресторана для города и его жителей ?</a:t>
            </a:r>
            <a:endParaRPr lang="ru-RU" sz="2800" b="1" i="1" u="sng" dirty="0"/>
          </a:p>
        </p:txBody>
      </p:sp>
      <p:sp>
        <p:nvSpPr>
          <p:cNvPr id="3" name="Объект 2"/>
          <p:cNvSpPr>
            <a:spLocks noGrp="1"/>
          </p:cNvSpPr>
          <p:nvPr>
            <p:ph idx="1"/>
          </p:nvPr>
        </p:nvSpPr>
        <p:spPr>
          <a:xfrm>
            <a:off x="0" y="847725"/>
            <a:ext cx="12192000" cy="3781425"/>
          </a:xfrm>
        </p:spPr>
        <p:txBody>
          <a:bodyPr>
            <a:normAutofit fontScale="85000" lnSpcReduction="20000"/>
          </a:bodyPr>
          <a:lstStyle/>
          <a:p>
            <a:pPr marL="0" indent="0">
              <a:buNone/>
            </a:pPr>
            <a:r>
              <a:rPr lang="ru-RU" sz="2000" dirty="0" smtClean="0"/>
              <a:t>1) </a:t>
            </a:r>
            <a:r>
              <a:rPr lang="ru-RU" sz="2000" u="sng" dirty="0" smtClean="0"/>
              <a:t>Выгодные и неповторимые рабочие места</a:t>
            </a:r>
            <a:r>
              <a:rPr lang="ru-RU" sz="2000" dirty="0" smtClean="0"/>
              <a:t>. Большинство юношей и молодых людей (студенты, выпускники, школьники ) в наше время работают в ресторанном бизнесе. Что если дать им полезный и незабываемый опыт, который в дальнейшем поможет их развитию? Представьте, что меню нашего ресторана , рецепты , ингредиенты и способы приготовления дублируются с родного русского языка на язык той страны, которой принадлежит данная кухня. Неплохой лингвистический опыт как и для сотрудников ресторана, так и для его посетителей, согласны? А что насчет навыков приготовления различных блюд, которые вряд ли где-то соберутся в одном месте? </a:t>
            </a:r>
          </a:p>
          <a:p>
            <a:pPr marL="0" indent="0">
              <a:buNone/>
            </a:pPr>
            <a:r>
              <a:rPr lang="ru-RU" sz="2000" dirty="0" smtClean="0"/>
              <a:t>2) Немаловажную роль играет </a:t>
            </a:r>
            <a:r>
              <a:rPr lang="ru-RU" sz="2000" u="sng" dirty="0" smtClean="0"/>
              <a:t>коммерческая составляющая </a:t>
            </a:r>
            <a:r>
              <a:rPr lang="ru-RU" sz="2000" dirty="0" smtClean="0"/>
              <a:t>данного проекта. Что если оптимизировать наши издержки путем взаимозаменяемости пищевых ингредиентов ? Предположим , наш ресторан состоит из 5 залов и одной общей кухни, на которой готовятся все блюда. Сыр, который используется во французском багете, может использоваться для итальянской мини-пиццы и т.п. Таким образом, мы можем не волноваться по поводу срока годности наших продуктов, так как у нас появится их круговорот для каждой национальной кухни конкретного зала. Мы делаем доступные цены для всех людей, сохраняя качество приготовленного на должном уровне, что по итогу делает спрос на еду высоким. Именно это нам и нужно.</a:t>
            </a:r>
          </a:p>
          <a:p>
            <a:pPr marL="0" indent="0">
              <a:buNone/>
            </a:pPr>
            <a:r>
              <a:rPr lang="ru-RU" sz="2000" dirty="0" smtClean="0"/>
              <a:t>3) </a:t>
            </a:r>
            <a:r>
              <a:rPr lang="ru-RU" sz="2000" u="sng" dirty="0" smtClean="0"/>
              <a:t>Культурное разнообразие</a:t>
            </a:r>
            <a:r>
              <a:rPr lang="ru-RU" sz="2000" dirty="0" smtClean="0"/>
              <a:t>. Любая семья сможет приятно провести время, насладившись , к примеру , атмосферой Франции. Попробовать именно те блюда, которые готовят на улицах Прованса. А буквально через 20 минут оказаться в зале Итальянской кухни, для чего потребуются совершить всего несколько шагов. А что насчет туристов и отдыхающих? Они будут приятно удивлены наличием такого места в городе, и скорее всего посетят его. Самое главное – людям не придется тратить огромные деньги, чтобы почувствовать себя заграницей и приятно провести время.</a:t>
            </a:r>
          </a:p>
        </p:txBody>
      </p:sp>
      <p:pic>
        <p:nvPicPr>
          <p:cNvPr id="4" name="Рисунок 3"/>
          <p:cNvPicPr>
            <a:picLocks noChangeAspect="1"/>
          </p:cNvPicPr>
          <p:nvPr/>
        </p:nvPicPr>
        <p:blipFill>
          <a:blip r:embed="rId2" cstate="print"/>
          <a:stretch>
            <a:fillRect/>
          </a:stretch>
        </p:blipFill>
        <p:spPr>
          <a:xfrm>
            <a:off x="1" y="4495800"/>
            <a:ext cx="3962400" cy="2362200"/>
          </a:xfrm>
          <a:prstGeom prst="rect">
            <a:avLst/>
          </a:prstGeom>
        </p:spPr>
      </p:pic>
      <p:pic>
        <p:nvPicPr>
          <p:cNvPr id="5" name="Рисунок 4"/>
          <p:cNvPicPr>
            <a:picLocks noChangeAspect="1"/>
          </p:cNvPicPr>
          <p:nvPr/>
        </p:nvPicPr>
        <p:blipFill>
          <a:blip r:embed="rId3" cstate="print"/>
          <a:stretch>
            <a:fillRect/>
          </a:stretch>
        </p:blipFill>
        <p:spPr>
          <a:xfrm>
            <a:off x="4114800" y="4495800"/>
            <a:ext cx="3876675" cy="2362200"/>
          </a:xfrm>
          <a:prstGeom prst="rect">
            <a:avLst/>
          </a:prstGeom>
        </p:spPr>
      </p:pic>
      <p:pic>
        <p:nvPicPr>
          <p:cNvPr id="6" name="Рисунок 5"/>
          <p:cNvPicPr>
            <a:picLocks noChangeAspect="1"/>
          </p:cNvPicPr>
          <p:nvPr/>
        </p:nvPicPr>
        <p:blipFill>
          <a:blip r:embed="rId4" cstate="print"/>
          <a:stretch>
            <a:fillRect/>
          </a:stretch>
        </p:blipFill>
        <p:spPr>
          <a:xfrm>
            <a:off x="8143874" y="4495801"/>
            <a:ext cx="4048126" cy="2362200"/>
          </a:xfrm>
          <a:prstGeom prst="rect">
            <a:avLst/>
          </a:prstGeom>
        </p:spPr>
      </p:pic>
    </p:spTree>
    <p:extLst>
      <p:ext uri="{BB962C8B-B14F-4D97-AF65-F5344CB8AC3E}">
        <p14:creationId xmlns:p14="http://schemas.microsoft.com/office/powerpoint/2010/main" val="26849060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0" y="0"/>
            <a:ext cx="12192000" cy="3752850"/>
          </a:xfrm>
        </p:spPr>
        <p:txBody>
          <a:bodyPr>
            <a:normAutofit/>
          </a:bodyPr>
          <a:lstStyle/>
          <a:p>
            <a:pPr marL="0" indent="0">
              <a:buNone/>
            </a:pPr>
            <a:r>
              <a:rPr lang="ru-RU" sz="1800" dirty="0" smtClean="0"/>
              <a:t> </a:t>
            </a:r>
            <a:r>
              <a:rPr lang="ru-RU" sz="1800" dirty="0" smtClean="0">
                <a:solidFill>
                  <a:schemeClr val="accent2">
                    <a:lumMod val="50000"/>
                  </a:schemeClr>
                </a:solidFill>
              </a:rPr>
              <a:t>Из опрошенных нами молодых людей в возрасте 18-25 лет, которые когда-либо были трудоустроены (500 человек) 224 из них работали (работают) в ресторанном бизнесе или в сфере общественного питания. К примеру, официант — одна из самых популярных позиций для вчерашних школьников. Для 12% соискателей эта работа становится первой в жизни. </a:t>
            </a:r>
          </a:p>
          <a:p>
            <a:pPr marL="0" indent="0">
              <a:buNone/>
            </a:pPr>
            <a:r>
              <a:rPr lang="ru-RU" sz="1800" dirty="0" smtClean="0"/>
              <a:t> </a:t>
            </a:r>
            <a:r>
              <a:rPr lang="ru-RU" sz="1800" dirty="0" smtClean="0">
                <a:solidFill>
                  <a:schemeClr val="accent4"/>
                </a:solidFill>
              </a:rPr>
              <a:t>Согласно результату опроса, проведенным экспертами аналитического центра НАФИ , из 1,6 тыс. опрошенных россиян старше 18 лет в Италию и Францию хотели бы поехать по 9% респондентов. </a:t>
            </a:r>
          </a:p>
          <a:p>
            <a:pPr marL="0" indent="0">
              <a:buNone/>
            </a:pPr>
            <a:r>
              <a:rPr lang="ru-RU" sz="1800" dirty="0" smtClean="0"/>
              <a:t>  </a:t>
            </a:r>
            <a:r>
              <a:rPr lang="ru-RU" sz="1800" dirty="0" smtClean="0">
                <a:solidFill>
                  <a:schemeClr val="accent6">
                    <a:lumMod val="75000"/>
                  </a:schemeClr>
                </a:solidFill>
              </a:rPr>
              <a:t>Из 500 опрошенных людей в возрасте от 15 до 40 лет 232 предпочитают питаться в ресторанах общественного питания, кафе и т.п. </a:t>
            </a:r>
          </a:p>
          <a:p>
            <a:pPr marL="0" indent="0">
              <a:buNone/>
            </a:pPr>
            <a:r>
              <a:rPr lang="ru-RU" sz="1800" dirty="0" smtClean="0"/>
              <a:t> </a:t>
            </a:r>
            <a:r>
              <a:rPr lang="ru-RU" sz="1800" dirty="0" smtClean="0">
                <a:solidFill>
                  <a:schemeClr val="accent2"/>
                </a:solidFill>
              </a:rPr>
              <a:t>Из 500 опрошенных людей 392 выразили интерес к зарубежной кухне и готовы покупать её блюда по доступной цене.</a:t>
            </a:r>
          </a:p>
          <a:p>
            <a:pPr marL="0" indent="0">
              <a:buNone/>
            </a:pPr>
            <a:r>
              <a:rPr lang="ru-RU" sz="1800" dirty="0" smtClean="0">
                <a:solidFill>
                  <a:schemeClr val="accent2"/>
                </a:solidFill>
              </a:rPr>
              <a:t> </a:t>
            </a:r>
            <a:r>
              <a:rPr lang="ru-RU" sz="1800" dirty="0" smtClean="0"/>
              <a:t>Сопоставив вышеперечисленные факторы, мы приходим к выводу, что интернациональный ресторан быстрого питания определённо может иметь успех как и в коммерческом плане, так и в социально-культурном.</a:t>
            </a:r>
          </a:p>
          <a:p>
            <a:pPr marL="0" indent="0">
              <a:buNone/>
            </a:pPr>
            <a:r>
              <a:rPr lang="en-US" sz="1800" dirty="0" smtClean="0"/>
              <a:t>                                                   </a:t>
            </a:r>
            <a:r>
              <a:rPr lang="en-US" sz="3200" dirty="0" smtClean="0">
                <a:solidFill>
                  <a:srgbClr val="990033"/>
                </a:solidFill>
                <a:latin typeface="Forte" panose="03060902040502070203" pitchFamily="66" charset="0"/>
              </a:rPr>
              <a:t>International   Fast   Food   Restaurant</a:t>
            </a:r>
            <a:endParaRPr lang="ru-RU" sz="1800" dirty="0" smtClean="0">
              <a:solidFill>
                <a:srgbClr val="990033"/>
              </a:solidFill>
            </a:endParaRPr>
          </a:p>
        </p:txBody>
      </p:sp>
      <p:graphicFrame>
        <p:nvGraphicFramePr>
          <p:cNvPr id="9" name="Диаграмма 8"/>
          <p:cNvGraphicFramePr>
            <a:graphicFrameLocks/>
          </p:cNvGraphicFramePr>
          <p:nvPr>
            <p:extLst>
              <p:ext uri="{D42A27DB-BD31-4B8C-83A1-F6EECF244321}">
                <p14:modId xmlns:p14="http://schemas.microsoft.com/office/powerpoint/2010/main" val="195169589"/>
              </p:ext>
            </p:extLst>
          </p:nvPr>
        </p:nvGraphicFramePr>
        <p:xfrm>
          <a:off x="4019549" y="3752851"/>
          <a:ext cx="4067175" cy="3105149"/>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10" name="Диаграмма 9"/>
          <p:cNvGraphicFramePr>
            <a:graphicFrameLocks/>
          </p:cNvGraphicFramePr>
          <p:nvPr>
            <p:extLst>
              <p:ext uri="{D42A27DB-BD31-4B8C-83A1-F6EECF244321}">
                <p14:modId xmlns:p14="http://schemas.microsoft.com/office/powerpoint/2010/main" val="3755233246"/>
              </p:ext>
            </p:extLst>
          </p:nvPr>
        </p:nvGraphicFramePr>
        <p:xfrm>
          <a:off x="-1" y="3752850"/>
          <a:ext cx="3876675" cy="3105151"/>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1" name="Диаграмма 10"/>
          <p:cNvGraphicFramePr>
            <a:graphicFrameLocks/>
          </p:cNvGraphicFramePr>
          <p:nvPr>
            <p:extLst>
              <p:ext uri="{D42A27DB-BD31-4B8C-83A1-F6EECF244321}">
                <p14:modId xmlns:p14="http://schemas.microsoft.com/office/powerpoint/2010/main" val="3836159087"/>
              </p:ext>
            </p:extLst>
          </p:nvPr>
        </p:nvGraphicFramePr>
        <p:xfrm>
          <a:off x="8248650" y="3752850"/>
          <a:ext cx="3943350" cy="3105149"/>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76469889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5250" y="-76199"/>
            <a:ext cx="12192000" cy="466724"/>
          </a:xfrm>
        </p:spPr>
        <p:txBody>
          <a:bodyPr>
            <a:normAutofit/>
          </a:bodyPr>
          <a:lstStyle/>
          <a:p>
            <a:r>
              <a:rPr lang="ru-RU" sz="2400" dirty="0" smtClean="0"/>
              <a:t>                              </a:t>
            </a:r>
            <a:r>
              <a:rPr lang="ru-RU" sz="2400" u="sng" dirty="0" smtClean="0"/>
              <a:t>Ориентировочный план помещения и его описание.</a:t>
            </a:r>
            <a:endParaRPr lang="ru-RU" sz="2400" u="sng" dirty="0"/>
          </a:p>
        </p:txBody>
      </p:sp>
      <p:sp>
        <p:nvSpPr>
          <p:cNvPr id="3" name="Объект 2"/>
          <p:cNvSpPr>
            <a:spLocks noGrp="1"/>
          </p:cNvSpPr>
          <p:nvPr>
            <p:ph idx="1"/>
          </p:nvPr>
        </p:nvSpPr>
        <p:spPr>
          <a:xfrm>
            <a:off x="6477000" y="276224"/>
            <a:ext cx="5714999" cy="4124325"/>
          </a:xfrm>
        </p:spPr>
        <p:txBody>
          <a:bodyPr>
            <a:normAutofit lnSpcReduction="10000"/>
          </a:bodyPr>
          <a:lstStyle/>
          <a:p>
            <a:pPr marL="0" indent="0">
              <a:buNone/>
            </a:pPr>
            <a:r>
              <a:rPr lang="ru-RU" sz="2000" dirty="0" smtClean="0"/>
              <a:t>Здание ресторана должно иметь форму окружности. </a:t>
            </a:r>
            <a:r>
              <a:rPr lang="ru-RU" sz="2000" dirty="0"/>
              <a:t>И</a:t>
            </a:r>
            <a:r>
              <a:rPr lang="ru-RU" sz="2000" dirty="0" smtClean="0"/>
              <a:t>менно такое очертание занимает минимальную площадь, а также появляется возможность соблюсти внутреннюю симметрию помещений, что благотворно влияет на внутреннюю и наружную эстетику здания. Наш ресторан состоит из 4-х залов, каждый из которых принадлежит одной национальной кухне. Общий коридор соединяет все залы, но все из них попарно смежны с одним. Внутри каждого зала находятся электронные терминалы для осуществления заказов. Главной особенностью ресторана будет то , что каждый конкретный зал будет оформлен в национальном стиле. Также каждый зал должен иметь вход со стороны улицы, что очень удобно для его посетителей</a:t>
            </a:r>
            <a:endParaRPr lang="ru-RU" sz="2000" dirty="0"/>
          </a:p>
        </p:txBody>
      </p:sp>
      <p:pic>
        <p:nvPicPr>
          <p:cNvPr id="6" name="Рисунок 5"/>
          <p:cNvPicPr>
            <a:picLocks noChangeAspect="1"/>
          </p:cNvPicPr>
          <p:nvPr/>
        </p:nvPicPr>
        <p:blipFill>
          <a:blip r:embed="rId2" cstate="print"/>
          <a:stretch>
            <a:fillRect/>
          </a:stretch>
        </p:blipFill>
        <p:spPr>
          <a:xfrm>
            <a:off x="0" y="1552575"/>
            <a:ext cx="6476999" cy="5305423"/>
          </a:xfrm>
          <a:prstGeom prst="rect">
            <a:avLst/>
          </a:prstGeom>
        </p:spPr>
      </p:pic>
      <p:pic>
        <p:nvPicPr>
          <p:cNvPr id="7" name="Рисунок 6"/>
          <p:cNvPicPr>
            <a:picLocks noChangeAspect="1"/>
          </p:cNvPicPr>
          <p:nvPr/>
        </p:nvPicPr>
        <p:blipFill>
          <a:blip r:embed="rId3" cstate="print"/>
          <a:stretch>
            <a:fillRect/>
          </a:stretch>
        </p:blipFill>
        <p:spPr>
          <a:xfrm>
            <a:off x="6543675" y="4400549"/>
            <a:ext cx="5648325" cy="2457449"/>
          </a:xfrm>
          <a:prstGeom prst="rect">
            <a:avLst/>
          </a:prstGeom>
        </p:spPr>
      </p:pic>
    </p:spTree>
    <p:extLst>
      <p:ext uri="{BB962C8B-B14F-4D97-AF65-F5344CB8AC3E}">
        <p14:creationId xmlns:p14="http://schemas.microsoft.com/office/powerpoint/2010/main" val="39787977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19125"/>
          </a:xfrm>
        </p:spPr>
        <p:style>
          <a:lnRef idx="2">
            <a:schemeClr val="accent2">
              <a:shade val="50000"/>
            </a:schemeClr>
          </a:lnRef>
          <a:fillRef idx="1">
            <a:schemeClr val="accent2"/>
          </a:fillRef>
          <a:effectRef idx="0">
            <a:schemeClr val="accent2"/>
          </a:effectRef>
          <a:fontRef idx="minor">
            <a:schemeClr val="lt1"/>
          </a:fontRef>
        </p:style>
        <p:txBody>
          <a:bodyPr>
            <a:normAutofit fontScale="90000"/>
          </a:bodyPr>
          <a:lstStyle/>
          <a:p>
            <a:pPr algn="ctr"/>
            <a:r>
              <a:rPr lang="ru-RU" dirty="0" smtClean="0">
                <a:solidFill>
                  <a:schemeClr val="bg1"/>
                </a:solidFill>
              </a:rPr>
              <a:t>Меню китайской кухни</a:t>
            </a:r>
            <a:endParaRPr lang="ru-RU" dirty="0">
              <a:solidFill>
                <a:schemeClr val="bg1"/>
              </a:solidFill>
            </a:endParaRPr>
          </a:p>
        </p:txBody>
      </p:sp>
      <p:sp>
        <p:nvSpPr>
          <p:cNvPr id="3" name="Объект 2"/>
          <p:cNvSpPr>
            <a:spLocks noGrp="1"/>
          </p:cNvSpPr>
          <p:nvPr>
            <p:ph idx="1"/>
          </p:nvPr>
        </p:nvSpPr>
        <p:spPr>
          <a:xfrm>
            <a:off x="161778" y="835415"/>
            <a:ext cx="11788727" cy="5866227"/>
          </a:xfrm>
        </p:spPr>
        <p:style>
          <a:lnRef idx="3">
            <a:schemeClr val="lt1"/>
          </a:lnRef>
          <a:fillRef idx="1">
            <a:schemeClr val="accent2"/>
          </a:fillRef>
          <a:effectRef idx="1">
            <a:schemeClr val="accent2"/>
          </a:effectRef>
          <a:fontRef idx="minor">
            <a:schemeClr val="lt1"/>
          </a:fontRef>
        </p:style>
        <p:txBody>
          <a:bodyPr>
            <a:normAutofit/>
          </a:bodyPr>
          <a:lstStyle/>
          <a:p>
            <a:pPr marL="0" indent="450000" algn="just">
              <a:buNone/>
            </a:pPr>
            <a:r>
              <a:rPr lang="ru-RU" sz="1700" dirty="0" smtClean="0"/>
              <a:t>Для экономии средств и выгодной реализации закупленных продуктов необходимо подобрать блюда каждой кухни так, чтобы для их приготовления использовались схожие ингредиенты. Меню </a:t>
            </a:r>
            <a:r>
              <a:rPr lang="ru-RU" sz="1700" b="1" i="1" dirty="0" smtClean="0">
                <a:solidFill>
                  <a:schemeClr val="bg1"/>
                </a:solidFill>
              </a:rPr>
              <a:t>китайской кухни  </a:t>
            </a:r>
            <a:r>
              <a:rPr lang="ru-RU" sz="1700" dirty="0" smtClean="0">
                <a:solidFill>
                  <a:schemeClr val="bg1"/>
                </a:solidFill>
              </a:rPr>
              <a:t>может выглядеть следующим образом:</a:t>
            </a:r>
          </a:p>
          <a:p>
            <a:pPr marL="0" indent="450000" algn="just">
              <a:buNone/>
            </a:pPr>
            <a:endParaRPr lang="ru-RU" sz="1700" dirty="0">
              <a:solidFill>
                <a:schemeClr val="tx1">
                  <a:lumMod val="95000"/>
                  <a:lumOff val="5000"/>
                </a:schemeClr>
              </a:solidFill>
            </a:endParaRPr>
          </a:p>
        </p:txBody>
      </p:sp>
      <p:pic>
        <p:nvPicPr>
          <p:cNvPr id="4" name="Рисунок 3" descr="shashlychki-gril-v-nikhao-na-fontanke.jpg"/>
          <p:cNvPicPr>
            <a:picLocks noChangeAspect="1"/>
          </p:cNvPicPr>
          <p:nvPr/>
        </p:nvPicPr>
        <p:blipFill>
          <a:blip r:embed="rId2" cstate="print"/>
          <a:srcRect l="9249" r="10928"/>
          <a:stretch>
            <a:fillRect/>
          </a:stretch>
        </p:blipFill>
        <p:spPr>
          <a:xfrm>
            <a:off x="506437" y="2258230"/>
            <a:ext cx="2954215" cy="2088687"/>
          </a:xfrm>
          <a:prstGeom prst="rect">
            <a:avLst/>
          </a:prstGeom>
        </p:spPr>
      </p:pic>
      <p:sp>
        <p:nvSpPr>
          <p:cNvPr id="5" name="Прямоугольник 4"/>
          <p:cNvSpPr/>
          <p:nvPr/>
        </p:nvSpPr>
        <p:spPr>
          <a:xfrm>
            <a:off x="506437" y="1758462"/>
            <a:ext cx="2926080" cy="369332"/>
          </a:xfrm>
          <a:prstGeom prst="rect">
            <a:avLst/>
          </a:prstGeom>
        </p:spPr>
        <p:style>
          <a:lnRef idx="3">
            <a:schemeClr val="lt1"/>
          </a:lnRef>
          <a:fillRef idx="1">
            <a:schemeClr val="accent2"/>
          </a:fillRef>
          <a:effectRef idx="1">
            <a:schemeClr val="accent2"/>
          </a:effectRef>
          <a:fontRef idx="minor">
            <a:schemeClr val="lt1"/>
          </a:fontRef>
        </p:style>
        <p:txBody>
          <a:bodyPr wrap="square">
            <a:spAutoFit/>
          </a:bodyPr>
          <a:lstStyle/>
          <a:p>
            <a:pPr algn="ctr"/>
            <a:r>
              <a:rPr lang="ru-RU" b="1" i="1" dirty="0" smtClean="0"/>
              <a:t>Мини шашлычки</a:t>
            </a:r>
            <a:endParaRPr lang="ru-RU" b="1" i="1" dirty="0"/>
          </a:p>
        </p:txBody>
      </p:sp>
      <p:sp>
        <p:nvSpPr>
          <p:cNvPr id="6" name="TextBox 5"/>
          <p:cNvSpPr txBox="1"/>
          <p:nvPr/>
        </p:nvSpPr>
        <p:spPr>
          <a:xfrm>
            <a:off x="545562" y="4327574"/>
            <a:ext cx="2702168" cy="2123658"/>
          </a:xfrm>
          <a:prstGeom prst="rect">
            <a:avLst/>
          </a:prstGeom>
          <a:noFill/>
        </p:spPr>
        <p:txBody>
          <a:bodyPr wrap="square" rtlCol="0">
            <a:spAutoFit/>
          </a:bodyPr>
          <a:lstStyle/>
          <a:p>
            <a:r>
              <a:rPr lang="ru-RU" sz="1400" dirty="0" smtClean="0">
                <a:solidFill>
                  <a:schemeClr val="bg1"/>
                </a:solidFill>
              </a:rPr>
              <a:t>Готовят их из </a:t>
            </a:r>
            <a:r>
              <a:rPr lang="ru-RU" sz="1400" dirty="0" smtClean="0">
                <a:solidFill>
                  <a:schemeClr val="tx1">
                    <a:lumMod val="95000"/>
                    <a:lumOff val="5000"/>
                  </a:schemeClr>
                </a:solidFill>
              </a:rPr>
              <a:t>колбасок, </a:t>
            </a:r>
            <a:r>
              <a:rPr lang="ru-RU" sz="1400" dirty="0" smtClean="0">
                <a:solidFill>
                  <a:schemeClr val="bg1"/>
                </a:solidFill>
              </a:rPr>
              <a:t>курицы, баранины, </a:t>
            </a:r>
            <a:r>
              <a:rPr lang="ru-RU" sz="1400" dirty="0" smtClean="0">
                <a:solidFill>
                  <a:schemeClr val="tx1">
                    <a:lumMod val="95000"/>
                    <a:lumOff val="5000"/>
                  </a:schemeClr>
                </a:solidFill>
              </a:rPr>
              <a:t>тофу</a:t>
            </a:r>
            <a:r>
              <a:rPr lang="ru-RU" sz="1400" dirty="0" smtClean="0">
                <a:solidFill>
                  <a:schemeClr val="bg1"/>
                </a:solidFill>
              </a:rPr>
              <a:t>, стручковой фасоли и </a:t>
            </a:r>
            <a:r>
              <a:rPr lang="ru-RU" sz="1400" dirty="0" smtClean="0">
                <a:solidFill>
                  <a:schemeClr val="tx1">
                    <a:lumMod val="95000"/>
                    <a:lumOff val="5000"/>
                  </a:schemeClr>
                </a:solidFill>
              </a:rPr>
              <a:t>овощей</a:t>
            </a:r>
            <a:r>
              <a:rPr lang="ru-RU" sz="1400" dirty="0" smtClean="0">
                <a:solidFill>
                  <a:schemeClr val="bg1"/>
                </a:solidFill>
              </a:rPr>
              <a:t>. Один из самых популярных видов — это кальмары. Жарятся шашлыки либо на углях, либо во фритюре</a:t>
            </a:r>
            <a:r>
              <a:rPr lang="ru-RU" sz="1400" dirty="0" smtClean="0">
                <a:solidFill>
                  <a:schemeClr val="bg1"/>
                </a:solidFill>
              </a:rPr>
              <a:t>.</a:t>
            </a:r>
          </a:p>
          <a:p>
            <a:r>
              <a:rPr lang="zh-CN" altLang="en-US" sz="1200" dirty="0"/>
              <a:t/>
            </a:r>
            <a:br>
              <a:rPr lang="zh-CN" altLang="en-US" sz="1200" dirty="0"/>
            </a:br>
            <a:r>
              <a:rPr lang="zh-CN" altLang="en-US" sz="1200" dirty="0">
                <a:solidFill>
                  <a:schemeClr val="bg1"/>
                </a:solidFill>
              </a:rPr>
              <a:t>它们由香肠，鸡肉，羊肉，豆腐，青豆和蔬菜制成。鱿鱼是最受欢迎的物种之一。烤肉串用木炭油炸或油炸。</a:t>
            </a:r>
            <a:endParaRPr lang="ru-RU" sz="1200" dirty="0">
              <a:solidFill>
                <a:schemeClr val="bg1"/>
              </a:solidFill>
            </a:endParaRPr>
          </a:p>
        </p:txBody>
      </p:sp>
      <p:pic>
        <p:nvPicPr>
          <p:cNvPr id="7" name="Рисунок 6" descr="kitay-shaomay.jpg"/>
          <p:cNvPicPr>
            <a:picLocks noChangeAspect="1"/>
          </p:cNvPicPr>
          <p:nvPr/>
        </p:nvPicPr>
        <p:blipFill>
          <a:blip r:embed="rId3" cstate="print"/>
          <a:srcRect l="1029" t="19897" r="12606" b="25949"/>
          <a:stretch>
            <a:fillRect/>
          </a:stretch>
        </p:blipFill>
        <p:spPr>
          <a:xfrm>
            <a:off x="3840482" y="2250832"/>
            <a:ext cx="2644725" cy="2096085"/>
          </a:xfrm>
          <a:prstGeom prst="rect">
            <a:avLst/>
          </a:prstGeom>
        </p:spPr>
      </p:pic>
      <p:sp>
        <p:nvSpPr>
          <p:cNvPr id="8" name="TextBox 7"/>
          <p:cNvSpPr txBox="1"/>
          <p:nvPr/>
        </p:nvSpPr>
        <p:spPr>
          <a:xfrm>
            <a:off x="3854549" y="1758461"/>
            <a:ext cx="2616590" cy="35394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sz="1700" b="1" i="1" dirty="0" smtClean="0"/>
              <a:t>Пельмени</a:t>
            </a:r>
            <a:endParaRPr lang="ru-RU" sz="1700" b="1" i="1" dirty="0"/>
          </a:p>
        </p:txBody>
      </p:sp>
      <p:sp>
        <p:nvSpPr>
          <p:cNvPr id="9" name="TextBox 8"/>
          <p:cNvSpPr txBox="1"/>
          <p:nvPr/>
        </p:nvSpPr>
        <p:spPr>
          <a:xfrm>
            <a:off x="3823850" y="4325444"/>
            <a:ext cx="2658793" cy="2354491"/>
          </a:xfrm>
          <a:prstGeom prst="rect">
            <a:avLst/>
          </a:prstGeom>
          <a:noFill/>
        </p:spPr>
        <p:txBody>
          <a:bodyPr wrap="square" rtlCol="0">
            <a:spAutoFit/>
          </a:bodyPr>
          <a:lstStyle/>
          <a:p>
            <a:r>
              <a:rPr lang="ru-RU" sz="1400" dirty="0" smtClean="0">
                <a:solidFill>
                  <a:schemeClr val="bg1"/>
                </a:solidFill>
              </a:rPr>
              <a:t>Пельмени — как раз тот самый вариант. В начинку кладут все, не только мясо. Также там могут быть </a:t>
            </a:r>
            <a:r>
              <a:rPr lang="ru-RU" sz="1400" dirty="0" smtClean="0">
                <a:solidFill>
                  <a:schemeClr val="tx1">
                    <a:lumMod val="95000"/>
                    <a:lumOff val="5000"/>
                  </a:schemeClr>
                </a:solidFill>
              </a:rPr>
              <a:t>овощи</a:t>
            </a:r>
            <a:r>
              <a:rPr lang="ru-RU" sz="1400" dirty="0" smtClean="0">
                <a:solidFill>
                  <a:schemeClr val="bg1"/>
                </a:solidFill>
              </a:rPr>
              <a:t>, </a:t>
            </a:r>
            <a:r>
              <a:rPr lang="ru-RU" sz="1400" dirty="0" smtClean="0">
                <a:solidFill>
                  <a:schemeClr val="tx1">
                    <a:lumMod val="95000"/>
                    <a:lumOff val="5000"/>
                  </a:schemeClr>
                </a:solidFill>
              </a:rPr>
              <a:t>яйца</a:t>
            </a:r>
            <a:r>
              <a:rPr lang="ru-RU" sz="1400" dirty="0" smtClean="0">
                <a:solidFill>
                  <a:schemeClr val="bg1"/>
                </a:solidFill>
              </a:rPr>
              <a:t>, кукуруза, </a:t>
            </a:r>
            <a:r>
              <a:rPr lang="ru-RU" sz="1400" dirty="0" smtClean="0">
                <a:solidFill>
                  <a:schemeClr val="tx1">
                    <a:lumMod val="95000"/>
                    <a:lumOff val="5000"/>
                  </a:schemeClr>
                </a:solidFill>
              </a:rPr>
              <a:t>тофу</a:t>
            </a:r>
            <a:r>
              <a:rPr lang="ru-RU" sz="1400" dirty="0" smtClean="0">
                <a:solidFill>
                  <a:schemeClr val="bg1"/>
                </a:solidFill>
              </a:rPr>
              <a:t>.</a:t>
            </a:r>
          </a:p>
          <a:p>
            <a:endParaRPr lang="ru-RU" sz="1200" dirty="0" smtClean="0">
              <a:solidFill>
                <a:schemeClr val="bg1"/>
              </a:solidFill>
            </a:endParaRPr>
          </a:p>
          <a:p>
            <a:endParaRPr lang="ru-RU" sz="1200" dirty="0" smtClean="0">
              <a:solidFill>
                <a:schemeClr val="bg1"/>
              </a:solidFill>
            </a:endParaRPr>
          </a:p>
          <a:p>
            <a:r>
              <a:rPr lang="ru-RU" sz="1200" dirty="0">
                <a:solidFill>
                  <a:schemeClr val="bg1"/>
                </a:solidFill>
              </a:rPr>
              <a:t>饺子是完全一样的选择。一切都放入肉馅中，而不仅仅是肉。也可能有蔬菜，鸡蛋，玉米，豆腐</a:t>
            </a:r>
            <a:endParaRPr lang="ru-RU" sz="1200" dirty="0" smtClean="0">
              <a:solidFill>
                <a:schemeClr val="bg1"/>
              </a:solidFill>
            </a:endParaRPr>
          </a:p>
          <a:p>
            <a:endParaRPr lang="ru-RU" sz="1700" dirty="0">
              <a:solidFill>
                <a:schemeClr val="bg1"/>
              </a:solidFill>
            </a:endParaRPr>
          </a:p>
        </p:txBody>
      </p:sp>
      <p:pic>
        <p:nvPicPr>
          <p:cNvPr id="10" name="Рисунок 9" descr="2496867.jpg"/>
          <p:cNvPicPr>
            <a:picLocks noChangeAspect="1"/>
          </p:cNvPicPr>
          <p:nvPr/>
        </p:nvPicPr>
        <p:blipFill>
          <a:blip r:embed="rId4" cstate="print"/>
          <a:srcRect r="23238"/>
          <a:stretch>
            <a:fillRect/>
          </a:stretch>
        </p:blipFill>
        <p:spPr>
          <a:xfrm>
            <a:off x="6899313" y="2293033"/>
            <a:ext cx="2230619" cy="2053884"/>
          </a:xfrm>
          <a:prstGeom prst="rect">
            <a:avLst/>
          </a:prstGeom>
        </p:spPr>
      </p:pic>
      <p:sp>
        <p:nvSpPr>
          <p:cNvPr id="11" name="TextBox 10"/>
          <p:cNvSpPr txBox="1"/>
          <p:nvPr/>
        </p:nvSpPr>
        <p:spPr>
          <a:xfrm>
            <a:off x="6963508" y="1744394"/>
            <a:ext cx="2152357" cy="35394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sz="1700" b="1" i="1" dirty="0" smtClean="0"/>
              <a:t>Жареная лапша</a:t>
            </a:r>
            <a:endParaRPr lang="ru-RU" sz="1700" b="1" i="1" dirty="0"/>
          </a:p>
        </p:txBody>
      </p:sp>
      <p:sp>
        <p:nvSpPr>
          <p:cNvPr id="13" name="TextBox 12"/>
          <p:cNvSpPr txBox="1"/>
          <p:nvPr/>
        </p:nvSpPr>
        <p:spPr>
          <a:xfrm>
            <a:off x="6862473" y="4325443"/>
            <a:ext cx="2267459" cy="2431435"/>
          </a:xfrm>
          <a:prstGeom prst="rect">
            <a:avLst/>
          </a:prstGeom>
          <a:noFill/>
        </p:spPr>
        <p:txBody>
          <a:bodyPr wrap="square" rtlCol="0">
            <a:spAutoFit/>
          </a:bodyPr>
          <a:lstStyle/>
          <a:p>
            <a:r>
              <a:rPr lang="ru-RU" sz="1400" dirty="0" smtClean="0">
                <a:solidFill>
                  <a:schemeClr val="bg1"/>
                </a:solidFill>
              </a:rPr>
              <a:t>После получения заказа ее жарят на большой сковороде вместе с </a:t>
            </a:r>
            <a:r>
              <a:rPr lang="ru-RU" sz="1400" dirty="0" smtClean="0">
                <a:solidFill>
                  <a:schemeClr val="tx1">
                    <a:lumMod val="95000"/>
                    <a:lumOff val="5000"/>
                  </a:schemeClr>
                </a:solidFill>
              </a:rPr>
              <a:t>колбасой</a:t>
            </a:r>
            <a:r>
              <a:rPr lang="ru-RU" sz="1400" dirty="0" smtClean="0">
                <a:solidFill>
                  <a:schemeClr val="bg1"/>
                </a:solidFill>
              </a:rPr>
              <a:t>, </a:t>
            </a:r>
            <a:r>
              <a:rPr lang="ru-RU" sz="1400" dirty="0" smtClean="0">
                <a:solidFill>
                  <a:schemeClr val="tx1">
                    <a:lumMod val="95000"/>
                    <a:lumOff val="5000"/>
                  </a:schemeClr>
                </a:solidFill>
              </a:rPr>
              <a:t>овощами</a:t>
            </a:r>
            <a:r>
              <a:rPr lang="ru-RU" sz="1400" dirty="0" smtClean="0">
                <a:solidFill>
                  <a:schemeClr val="bg1"/>
                </a:solidFill>
              </a:rPr>
              <a:t> или </a:t>
            </a:r>
            <a:r>
              <a:rPr lang="ru-RU" sz="1400" dirty="0" smtClean="0">
                <a:solidFill>
                  <a:schemeClr val="tx1">
                    <a:lumMod val="95000"/>
                    <a:lumOff val="5000"/>
                  </a:schemeClr>
                </a:solidFill>
              </a:rPr>
              <a:t>яйцами</a:t>
            </a:r>
            <a:r>
              <a:rPr lang="ru-RU" sz="1400" dirty="0" smtClean="0">
                <a:solidFill>
                  <a:schemeClr val="bg1"/>
                </a:solidFill>
              </a:rPr>
              <a:t>.</a:t>
            </a:r>
          </a:p>
          <a:p>
            <a:endParaRPr lang="ru-RU" sz="1400" dirty="0">
              <a:solidFill>
                <a:schemeClr val="bg1"/>
              </a:solidFill>
            </a:endParaRPr>
          </a:p>
          <a:p>
            <a:endParaRPr lang="ru-RU" sz="1200" dirty="0" smtClean="0">
              <a:solidFill>
                <a:schemeClr val="bg1"/>
              </a:solidFill>
            </a:endParaRPr>
          </a:p>
          <a:p>
            <a:r>
              <a:rPr lang="ru-RU" sz="1200" dirty="0" smtClean="0">
                <a:solidFill>
                  <a:schemeClr val="bg1"/>
                </a:solidFill>
              </a:rPr>
              <a:t>收到订单后</a:t>
            </a:r>
            <a:r>
              <a:rPr lang="ru-RU" sz="1200" dirty="0">
                <a:solidFill>
                  <a:schemeClr val="bg1"/>
                </a:solidFill>
              </a:rPr>
              <a:t>，将其与香肠，蔬菜或鸡蛋一起在大煎锅中油炸</a:t>
            </a:r>
            <a:r>
              <a:rPr lang="ru-RU" dirty="0">
                <a:solidFill>
                  <a:schemeClr val="bg1"/>
                </a:solidFill>
              </a:rPr>
              <a:t>。</a:t>
            </a:r>
          </a:p>
          <a:p>
            <a:endParaRPr lang="ru-RU" sz="1400" dirty="0" smtClean="0">
              <a:solidFill>
                <a:schemeClr val="bg1"/>
              </a:solidFill>
            </a:endParaRPr>
          </a:p>
        </p:txBody>
      </p:sp>
      <p:pic>
        <p:nvPicPr>
          <p:cNvPr id="14" name="Рисунок 13" descr="13.jpg"/>
          <p:cNvPicPr>
            <a:picLocks noChangeAspect="1"/>
          </p:cNvPicPr>
          <p:nvPr/>
        </p:nvPicPr>
        <p:blipFill>
          <a:blip r:embed="rId5" cstate="print"/>
          <a:srcRect l="37492" t="2905" r="27508" b="31764"/>
          <a:stretch>
            <a:fillRect/>
          </a:stretch>
        </p:blipFill>
        <p:spPr>
          <a:xfrm>
            <a:off x="9439421" y="2307102"/>
            <a:ext cx="2307102" cy="2039816"/>
          </a:xfrm>
          <a:prstGeom prst="rect">
            <a:avLst/>
          </a:prstGeom>
        </p:spPr>
      </p:pic>
      <p:sp>
        <p:nvSpPr>
          <p:cNvPr id="15" name="TextBox 14"/>
          <p:cNvSpPr txBox="1"/>
          <p:nvPr/>
        </p:nvSpPr>
        <p:spPr>
          <a:xfrm>
            <a:off x="9467558" y="1744394"/>
            <a:ext cx="2264897" cy="353943"/>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pPr algn="ctr"/>
            <a:r>
              <a:rPr lang="ru-RU" sz="1700" b="1" i="1" dirty="0" smtClean="0"/>
              <a:t>Шпажки с фруктами</a:t>
            </a:r>
            <a:endParaRPr lang="ru-RU" sz="1700" b="1" i="1" dirty="0"/>
          </a:p>
        </p:txBody>
      </p:sp>
      <p:sp>
        <p:nvSpPr>
          <p:cNvPr id="16" name="TextBox 15"/>
          <p:cNvSpPr txBox="1"/>
          <p:nvPr/>
        </p:nvSpPr>
        <p:spPr>
          <a:xfrm>
            <a:off x="9439421" y="4385506"/>
            <a:ext cx="2419643" cy="1938992"/>
          </a:xfrm>
          <a:prstGeom prst="rect">
            <a:avLst/>
          </a:prstGeom>
          <a:noFill/>
        </p:spPr>
        <p:txBody>
          <a:bodyPr wrap="square" rtlCol="0">
            <a:spAutoFit/>
          </a:bodyPr>
          <a:lstStyle/>
          <a:p>
            <a:r>
              <a:rPr lang="ru-RU" sz="1400" dirty="0" smtClean="0">
                <a:solidFill>
                  <a:schemeClr val="bg1"/>
                </a:solidFill>
              </a:rPr>
              <a:t>Готовятся из карамелизированных ягод: киви, мандарины, виноград и орехи</a:t>
            </a:r>
            <a:r>
              <a:rPr lang="ru-RU" sz="1400" dirty="0" smtClean="0">
                <a:solidFill>
                  <a:schemeClr val="bg1"/>
                </a:solidFill>
              </a:rPr>
              <a:t>.</a:t>
            </a:r>
          </a:p>
          <a:p>
            <a:endParaRPr lang="ru-RU" sz="1400" dirty="0">
              <a:solidFill>
                <a:schemeClr val="bg1"/>
              </a:solidFill>
            </a:endParaRPr>
          </a:p>
          <a:p>
            <a:endParaRPr lang="ru-RU" sz="1400" dirty="0" smtClean="0">
              <a:solidFill>
                <a:schemeClr val="bg1"/>
              </a:solidFill>
            </a:endParaRPr>
          </a:p>
          <a:p>
            <a:endParaRPr lang="ru-RU" sz="1200" dirty="0" smtClean="0">
              <a:solidFill>
                <a:schemeClr val="bg1"/>
              </a:solidFill>
            </a:endParaRPr>
          </a:p>
          <a:p>
            <a:r>
              <a:rPr lang="ru-RU" sz="1200" dirty="0" smtClean="0">
                <a:solidFill>
                  <a:schemeClr val="bg1"/>
                </a:solidFill>
              </a:rPr>
              <a:t>由焦糖浆果制成</a:t>
            </a:r>
            <a:r>
              <a:rPr lang="ru-RU" sz="1200" dirty="0">
                <a:solidFill>
                  <a:schemeClr val="bg1"/>
                </a:solidFill>
              </a:rPr>
              <a:t>：奇异果，橘子，葡萄和坚果。</a:t>
            </a:r>
            <a:endParaRPr lang="ru-RU" sz="1050" dirty="0">
              <a:solidFill>
                <a:schemeClr val="bg1"/>
              </a:solidFill>
            </a:endParaRPr>
          </a:p>
        </p:txBody>
      </p:sp>
      <p:sp>
        <p:nvSpPr>
          <p:cNvPr id="17" name="TextBox 16"/>
          <p:cNvSpPr txBox="1"/>
          <p:nvPr/>
        </p:nvSpPr>
        <p:spPr>
          <a:xfrm>
            <a:off x="987966" y="1393689"/>
            <a:ext cx="1899138" cy="369332"/>
          </a:xfrm>
          <a:prstGeom prst="rect">
            <a:avLst/>
          </a:prstGeom>
          <a:noFill/>
        </p:spPr>
        <p:txBody>
          <a:bodyPr wrap="square" rtlCol="0">
            <a:spAutoFit/>
          </a:bodyPr>
          <a:lstStyle/>
          <a:p>
            <a:pPr algn="ctr"/>
            <a:r>
              <a:rPr lang="ja-JP" altLang="en-US" dirty="0" smtClean="0"/>
              <a:t>肉串 </a:t>
            </a:r>
            <a:r>
              <a:rPr lang="en-US" dirty="0" smtClean="0"/>
              <a:t>ròuchuàn</a:t>
            </a:r>
            <a:endParaRPr lang="ru-RU" dirty="0"/>
          </a:p>
        </p:txBody>
      </p:sp>
      <p:sp>
        <p:nvSpPr>
          <p:cNvPr id="18" name="TextBox 17"/>
          <p:cNvSpPr txBox="1"/>
          <p:nvPr/>
        </p:nvSpPr>
        <p:spPr>
          <a:xfrm>
            <a:off x="4536831" y="1393689"/>
            <a:ext cx="1519311" cy="369332"/>
          </a:xfrm>
          <a:prstGeom prst="rect">
            <a:avLst/>
          </a:prstGeom>
          <a:noFill/>
        </p:spPr>
        <p:txBody>
          <a:bodyPr wrap="square" rtlCol="0">
            <a:spAutoFit/>
          </a:bodyPr>
          <a:lstStyle/>
          <a:p>
            <a:r>
              <a:rPr lang="ja-JP" altLang="en-US" dirty="0" smtClean="0"/>
              <a:t>饺子</a:t>
            </a:r>
            <a:r>
              <a:rPr lang="en-US" dirty="0" smtClean="0"/>
              <a:t>[jiǎozi]</a:t>
            </a:r>
            <a:endParaRPr lang="ru-RU" dirty="0"/>
          </a:p>
        </p:txBody>
      </p:sp>
      <p:sp>
        <p:nvSpPr>
          <p:cNvPr id="19" name="TextBox 18"/>
          <p:cNvSpPr txBox="1"/>
          <p:nvPr/>
        </p:nvSpPr>
        <p:spPr>
          <a:xfrm>
            <a:off x="7160456" y="1375103"/>
            <a:ext cx="1913206" cy="369332"/>
          </a:xfrm>
          <a:prstGeom prst="rect">
            <a:avLst/>
          </a:prstGeom>
          <a:noFill/>
        </p:spPr>
        <p:txBody>
          <a:bodyPr wrap="square" rtlCol="0">
            <a:spAutoFit/>
          </a:bodyPr>
          <a:lstStyle/>
          <a:p>
            <a:r>
              <a:rPr lang="ja-JP" altLang="en-US" dirty="0" smtClean="0"/>
              <a:t>炒面</a:t>
            </a:r>
            <a:r>
              <a:rPr lang="ru-RU" altLang="ja-JP" dirty="0" smtClean="0"/>
              <a:t> </a:t>
            </a:r>
            <a:r>
              <a:rPr lang="en-US" dirty="0" smtClean="0"/>
              <a:t>[chǎomiàn]</a:t>
            </a:r>
            <a:endParaRPr lang="ru-RU" dirty="0"/>
          </a:p>
        </p:txBody>
      </p:sp>
      <p:sp>
        <p:nvSpPr>
          <p:cNvPr id="20" name="TextBox 19"/>
          <p:cNvSpPr txBox="1"/>
          <p:nvPr/>
        </p:nvSpPr>
        <p:spPr>
          <a:xfrm>
            <a:off x="9383151" y="1374960"/>
            <a:ext cx="2489982" cy="369332"/>
          </a:xfrm>
          <a:prstGeom prst="rect">
            <a:avLst/>
          </a:prstGeom>
          <a:noFill/>
        </p:spPr>
        <p:txBody>
          <a:bodyPr wrap="square" rtlCol="0">
            <a:spAutoFit/>
          </a:bodyPr>
          <a:lstStyle/>
          <a:p>
            <a:pPr latinLnBrk="1"/>
            <a:r>
              <a:rPr lang="ja-JP" altLang="en-US" dirty="0" smtClean="0"/>
              <a:t>串水果</a:t>
            </a:r>
            <a:r>
              <a:rPr lang="en-US" altLang="ja-JP" dirty="0" smtClean="0"/>
              <a:t>[</a:t>
            </a:r>
            <a:r>
              <a:rPr lang="en-US" dirty="0" smtClean="0"/>
              <a:t>chuàn shuǐguǒ]</a:t>
            </a:r>
            <a:endParaRPr lang="en-US" dirty="0"/>
          </a:p>
        </p:txBody>
      </p:sp>
    </p:spTree>
    <p:extLst>
      <p:ext uri="{BB962C8B-B14F-4D97-AF65-F5344CB8AC3E}">
        <p14:creationId xmlns:p14="http://schemas.microsoft.com/office/powerpoint/2010/main" val="3480343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19125"/>
          </a:xfrm>
        </p:spPr>
        <p:style>
          <a:lnRef idx="2">
            <a:schemeClr val="accent4">
              <a:shade val="50000"/>
            </a:schemeClr>
          </a:lnRef>
          <a:fillRef idx="1">
            <a:schemeClr val="accent4"/>
          </a:fillRef>
          <a:effectRef idx="0">
            <a:schemeClr val="accent4"/>
          </a:effectRef>
          <a:fontRef idx="minor">
            <a:schemeClr val="lt1"/>
          </a:fontRef>
        </p:style>
        <p:txBody>
          <a:bodyPr>
            <a:normAutofit fontScale="90000"/>
          </a:bodyPr>
          <a:lstStyle/>
          <a:p>
            <a:pPr algn="ctr"/>
            <a:r>
              <a:rPr lang="ru-RU" dirty="0" smtClean="0">
                <a:solidFill>
                  <a:schemeClr val="bg1"/>
                </a:solidFill>
              </a:rPr>
              <a:t>Меню мексиканской кухни</a:t>
            </a:r>
            <a:endParaRPr lang="ru-RU" dirty="0">
              <a:solidFill>
                <a:schemeClr val="bg1"/>
              </a:solidFill>
            </a:endParaRPr>
          </a:p>
        </p:txBody>
      </p:sp>
      <p:sp>
        <p:nvSpPr>
          <p:cNvPr id="3" name="Объект 2"/>
          <p:cNvSpPr>
            <a:spLocks noGrp="1"/>
          </p:cNvSpPr>
          <p:nvPr>
            <p:ph idx="1"/>
          </p:nvPr>
        </p:nvSpPr>
        <p:spPr>
          <a:xfrm>
            <a:off x="211014" y="787790"/>
            <a:ext cx="11788727" cy="5866227"/>
          </a:xfrm>
        </p:spPr>
        <p:style>
          <a:lnRef idx="3">
            <a:schemeClr val="lt1"/>
          </a:lnRef>
          <a:fillRef idx="1">
            <a:schemeClr val="accent4"/>
          </a:fillRef>
          <a:effectRef idx="1">
            <a:schemeClr val="accent4"/>
          </a:effectRef>
          <a:fontRef idx="minor">
            <a:schemeClr val="lt1"/>
          </a:fontRef>
        </p:style>
        <p:txBody>
          <a:bodyPr>
            <a:normAutofit/>
          </a:bodyPr>
          <a:lstStyle/>
          <a:p>
            <a:pPr marL="0" indent="450000" algn="just">
              <a:buNone/>
            </a:pPr>
            <a:endParaRPr lang="ru-RU" sz="1700" dirty="0" smtClean="0">
              <a:solidFill>
                <a:schemeClr val="tx1">
                  <a:lumMod val="95000"/>
                  <a:lumOff val="5000"/>
                </a:schemeClr>
              </a:solidFill>
            </a:endParaRPr>
          </a:p>
          <a:p>
            <a:pPr marL="0" indent="450000" algn="just">
              <a:buNone/>
            </a:pPr>
            <a:endParaRPr lang="ru-RU" sz="1700" dirty="0" smtClean="0">
              <a:solidFill>
                <a:schemeClr val="tx1">
                  <a:lumMod val="95000"/>
                  <a:lumOff val="5000"/>
                </a:schemeClr>
              </a:solidFill>
            </a:endParaRPr>
          </a:p>
          <a:p>
            <a:pPr marL="0" indent="450000" algn="just">
              <a:buNone/>
            </a:pPr>
            <a:endParaRPr lang="ru-RU" sz="1700" dirty="0">
              <a:solidFill>
                <a:schemeClr val="tx1">
                  <a:lumMod val="95000"/>
                  <a:lumOff val="5000"/>
                </a:schemeClr>
              </a:solidFill>
            </a:endParaRPr>
          </a:p>
        </p:txBody>
      </p:sp>
      <p:sp>
        <p:nvSpPr>
          <p:cNvPr id="5" name="Прямоугольник 4"/>
          <p:cNvSpPr/>
          <p:nvPr/>
        </p:nvSpPr>
        <p:spPr>
          <a:xfrm>
            <a:off x="506437" y="1041009"/>
            <a:ext cx="2926080" cy="353943"/>
          </a:xfrm>
          <a:prstGeom prst="rect">
            <a:avLst/>
          </a:prstGeom>
        </p:spPr>
        <p:style>
          <a:lnRef idx="1">
            <a:schemeClr val="accent4"/>
          </a:lnRef>
          <a:fillRef idx="2">
            <a:schemeClr val="accent4"/>
          </a:fillRef>
          <a:effectRef idx="1">
            <a:schemeClr val="accent4"/>
          </a:effectRef>
          <a:fontRef idx="minor">
            <a:schemeClr val="dk1"/>
          </a:fontRef>
        </p:style>
        <p:txBody>
          <a:bodyPr wrap="square">
            <a:spAutoFit/>
          </a:bodyPr>
          <a:lstStyle/>
          <a:p>
            <a:pPr algn="ctr"/>
            <a:r>
              <a:rPr lang="ru-RU" sz="1700" b="1" i="1" dirty="0" smtClean="0"/>
              <a:t>Тако бар</a:t>
            </a:r>
            <a:endParaRPr lang="ru-RU" sz="1700" b="1" i="1" dirty="0"/>
          </a:p>
        </p:txBody>
      </p:sp>
      <p:sp>
        <p:nvSpPr>
          <p:cNvPr id="6" name="TextBox 5"/>
          <p:cNvSpPr txBox="1"/>
          <p:nvPr/>
        </p:nvSpPr>
        <p:spPr>
          <a:xfrm>
            <a:off x="351694" y="4171426"/>
            <a:ext cx="3080823" cy="2246769"/>
          </a:xfrm>
          <a:prstGeom prst="rect">
            <a:avLst/>
          </a:prstGeom>
          <a:noFill/>
        </p:spPr>
        <p:txBody>
          <a:bodyPr wrap="square" rtlCol="0">
            <a:spAutoFit/>
          </a:bodyPr>
          <a:lstStyle/>
          <a:p>
            <a:r>
              <a:rPr lang="ru-RU" sz="1400" dirty="0" smtClean="0">
                <a:solidFill>
                  <a:schemeClr val="bg1"/>
                </a:solidFill>
              </a:rPr>
              <a:t>Готовится начинка из индейки с чипотле, а также из свинины с болгарским перцем — гости могут выбирать начинку на свой вкус. </a:t>
            </a:r>
            <a:endParaRPr lang="ru-RU" sz="1400" dirty="0" smtClean="0">
              <a:solidFill>
                <a:schemeClr val="bg1"/>
              </a:solidFill>
            </a:endParaRPr>
          </a:p>
          <a:p>
            <a:endParaRPr lang="ru-RU" sz="1400" dirty="0">
              <a:solidFill>
                <a:schemeClr val="bg1"/>
              </a:solidFill>
            </a:endParaRPr>
          </a:p>
          <a:p>
            <a:endParaRPr lang="ru-RU" sz="1400" dirty="0" smtClean="0"/>
          </a:p>
          <a:p>
            <a:r>
              <a:rPr lang="ru-RU" sz="1400" dirty="0" smtClean="0">
                <a:solidFill>
                  <a:schemeClr val="bg1">
                    <a:lumMod val="50000"/>
                  </a:schemeClr>
                </a:solidFill>
              </a:rPr>
              <a:t>El </a:t>
            </a:r>
            <a:r>
              <a:rPr lang="ru-RU" sz="1400" dirty="0">
                <a:solidFill>
                  <a:schemeClr val="bg1">
                    <a:lumMod val="50000"/>
                  </a:schemeClr>
                </a:solidFill>
              </a:rPr>
              <a:t>relleno se prepara de pavo con chipotle, así como de cerdo con pimiento; los invitados pueden elegir el relleno a su gusto.</a:t>
            </a:r>
            <a:endParaRPr lang="ru-RU" sz="1100" dirty="0">
              <a:solidFill>
                <a:schemeClr val="bg1">
                  <a:lumMod val="50000"/>
                </a:schemeClr>
              </a:solidFill>
            </a:endParaRPr>
          </a:p>
        </p:txBody>
      </p:sp>
      <p:sp>
        <p:nvSpPr>
          <p:cNvPr id="8" name="TextBox 7"/>
          <p:cNvSpPr txBox="1"/>
          <p:nvPr/>
        </p:nvSpPr>
        <p:spPr>
          <a:xfrm>
            <a:off x="3854549" y="1041009"/>
            <a:ext cx="2785402" cy="3539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1700" b="1" i="1" dirty="0" smtClean="0"/>
              <a:t>Тако с рыбой в кляре</a:t>
            </a:r>
            <a:endParaRPr lang="ru-RU" sz="1700" b="1" i="1" dirty="0"/>
          </a:p>
        </p:txBody>
      </p:sp>
      <p:sp>
        <p:nvSpPr>
          <p:cNvPr id="9" name="TextBox 8"/>
          <p:cNvSpPr txBox="1"/>
          <p:nvPr/>
        </p:nvSpPr>
        <p:spPr>
          <a:xfrm>
            <a:off x="3854549" y="4171426"/>
            <a:ext cx="2869809" cy="2677656"/>
          </a:xfrm>
          <a:prstGeom prst="rect">
            <a:avLst/>
          </a:prstGeom>
          <a:noFill/>
        </p:spPr>
        <p:txBody>
          <a:bodyPr wrap="square" rtlCol="0">
            <a:spAutoFit/>
          </a:bodyPr>
          <a:lstStyle/>
          <a:p>
            <a:r>
              <a:rPr lang="ru-RU" sz="1400" dirty="0" smtClean="0">
                <a:solidFill>
                  <a:schemeClr val="bg1"/>
                </a:solidFill>
              </a:rPr>
              <a:t>Палтус обжаривают в кляре до хрустящей золотистой корочки, затем добавляют к рыбе шинкованную капусту с зеленой </a:t>
            </a:r>
            <a:r>
              <a:rPr lang="ru-RU" sz="1400" dirty="0" smtClean="0"/>
              <a:t>сальсой</a:t>
            </a:r>
            <a:r>
              <a:rPr lang="ru-RU" sz="1400" dirty="0" smtClean="0">
                <a:solidFill>
                  <a:schemeClr val="bg1"/>
                </a:solidFill>
              </a:rPr>
              <a:t> — и потрясающие тако готовы. </a:t>
            </a:r>
            <a:endParaRPr lang="ru-RU" sz="1400" dirty="0" smtClean="0">
              <a:solidFill>
                <a:schemeClr val="bg1"/>
              </a:solidFill>
            </a:endParaRPr>
          </a:p>
          <a:p>
            <a:r>
              <a:rPr lang="ru-RU" sz="1400" dirty="0">
                <a:solidFill>
                  <a:schemeClr val="bg1">
                    <a:lumMod val="50000"/>
                  </a:schemeClr>
                </a:solidFill>
              </a:rPr>
              <a:t>El halibut se fríe rebozado hasta que esté crujiente, luego se le agrega repollo rallado y salsa verde al pescado para obtener deliciosos tacos.</a:t>
            </a:r>
          </a:p>
          <a:p>
            <a:endParaRPr lang="ru-RU" sz="1400" dirty="0">
              <a:solidFill>
                <a:schemeClr val="bg1"/>
              </a:solidFill>
            </a:endParaRPr>
          </a:p>
        </p:txBody>
      </p:sp>
      <p:sp>
        <p:nvSpPr>
          <p:cNvPr id="11" name="TextBox 10"/>
          <p:cNvSpPr txBox="1"/>
          <p:nvPr/>
        </p:nvSpPr>
        <p:spPr>
          <a:xfrm>
            <a:off x="6963508" y="872197"/>
            <a:ext cx="2152357" cy="61555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1700" b="1" i="1" dirty="0" smtClean="0"/>
              <a:t>Трубочки из тако с курицей</a:t>
            </a:r>
            <a:endParaRPr lang="ru-RU" sz="1700" b="1" i="1" dirty="0"/>
          </a:p>
        </p:txBody>
      </p:sp>
      <p:sp>
        <p:nvSpPr>
          <p:cNvPr id="13" name="TextBox 12"/>
          <p:cNvSpPr txBox="1"/>
          <p:nvPr/>
        </p:nvSpPr>
        <p:spPr>
          <a:xfrm>
            <a:off x="6897914" y="4178314"/>
            <a:ext cx="2363372" cy="2677656"/>
          </a:xfrm>
          <a:prstGeom prst="rect">
            <a:avLst/>
          </a:prstGeom>
          <a:noFill/>
        </p:spPr>
        <p:txBody>
          <a:bodyPr wrap="square" rtlCol="0">
            <a:spAutoFit/>
          </a:bodyPr>
          <a:lstStyle/>
          <a:p>
            <a:r>
              <a:rPr lang="ru-RU" sz="1400" dirty="0" smtClean="0">
                <a:solidFill>
                  <a:schemeClr val="bg1"/>
                </a:solidFill>
              </a:rPr>
              <a:t>В кукурузную тортилью добавляется </a:t>
            </a:r>
            <a:r>
              <a:rPr lang="ru-RU" sz="1400" dirty="0" smtClean="0"/>
              <a:t>куриное мясо </a:t>
            </a:r>
            <a:r>
              <a:rPr lang="ru-RU" sz="1400" dirty="0" smtClean="0">
                <a:solidFill>
                  <a:schemeClr val="bg1"/>
                </a:solidFill>
              </a:rPr>
              <a:t>и поджаривается все до золотистого цвета. Добавляется </a:t>
            </a:r>
            <a:r>
              <a:rPr lang="ru-RU" sz="1400" dirty="0" smtClean="0"/>
              <a:t>сальса</a:t>
            </a:r>
            <a:r>
              <a:rPr lang="ru-RU" sz="1400" dirty="0" smtClean="0">
                <a:solidFill>
                  <a:schemeClr val="bg1"/>
                </a:solidFill>
              </a:rPr>
              <a:t> и  сметана с </a:t>
            </a:r>
            <a:r>
              <a:rPr lang="ru-RU" sz="1400" dirty="0" smtClean="0"/>
              <a:t>сыром</a:t>
            </a:r>
            <a:r>
              <a:rPr lang="ru-RU" sz="1400" dirty="0" smtClean="0">
                <a:solidFill>
                  <a:schemeClr val="bg1"/>
                </a:solidFill>
              </a:rPr>
              <a:t>.</a:t>
            </a:r>
          </a:p>
          <a:p>
            <a:r>
              <a:rPr lang="ru-RU" sz="1400" dirty="0">
                <a:solidFill>
                  <a:schemeClr val="bg1">
                    <a:lumMod val="50000"/>
                  </a:schemeClr>
                </a:solidFill>
              </a:rPr>
              <a:t>Se agrega carne de pollo a la tortilla de maíz y se fríe todo hasta que se dore. Se agregan salsa y crema agria con queso.</a:t>
            </a:r>
          </a:p>
          <a:p>
            <a:endParaRPr lang="ru-RU" sz="1400" dirty="0">
              <a:solidFill>
                <a:schemeClr val="bg1"/>
              </a:solidFill>
            </a:endParaRPr>
          </a:p>
        </p:txBody>
      </p:sp>
      <p:sp>
        <p:nvSpPr>
          <p:cNvPr id="15" name="TextBox 14"/>
          <p:cNvSpPr txBox="1"/>
          <p:nvPr/>
        </p:nvSpPr>
        <p:spPr>
          <a:xfrm>
            <a:off x="9467558" y="1055077"/>
            <a:ext cx="2264897" cy="353943"/>
          </a:xfrm>
          <a:prstGeom prst="rect">
            <a:avLst/>
          </a:prstGeom>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ru-RU" sz="1700" b="1" i="1" dirty="0" smtClean="0"/>
              <a:t>Кесадилья с курицей</a:t>
            </a:r>
            <a:endParaRPr lang="ru-RU" sz="1700" b="1" i="1" dirty="0"/>
          </a:p>
        </p:txBody>
      </p:sp>
      <p:sp>
        <p:nvSpPr>
          <p:cNvPr id="16" name="TextBox 15"/>
          <p:cNvSpPr txBox="1"/>
          <p:nvPr/>
        </p:nvSpPr>
        <p:spPr>
          <a:xfrm>
            <a:off x="9557902" y="4028204"/>
            <a:ext cx="2363373" cy="2893100"/>
          </a:xfrm>
          <a:prstGeom prst="rect">
            <a:avLst/>
          </a:prstGeom>
          <a:noFill/>
        </p:spPr>
        <p:txBody>
          <a:bodyPr wrap="square" rtlCol="0">
            <a:spAutoFit/>
          </a:bodyPr>
          <a:lstStyle/>
          <a:p>
            <a:r>
              <a:rPr lang="ru-RU" sz="1400" dirty="0" smtClean="0">
                <a:solidFill>
                  <a:schemeClr val="bg1"/>
                </a:solidFill>
              </a:rPr>
              <a:t>Выкладывается </a:t>
            </a:r>
            <a:r>
              <a:rPr lang="ru-RU" sz="1400" dirty="0" smtClean="0"/>
              <a:t>сальса</a:t>
            </a:r>
            <a:r>
              <a:rPr lang="ru-RU" sz="1400" dirty="0" smtClean="0">
                <a:solidFill>
                  <a:schemeClr val="bg1"/>
                </a:solidFill>
              </a:rPr>
              <a:t>, в которую для жгучести добавляется острый соус на кесадильи, скрепленные большим количеством</a:t>
            </a:r>
            <a:r>
              <a:rPr lang="ru-RU" sz="1400" dirty="0" smtClean="0"/>
              <a:t> сыра</a:t>
            </a:r>
            <a:r>
              <a:rPr lang="ru-RU" sz="1400" dirty="0" smtClean="0">
                <a:solidFill>
                  <a:schemeClr val="bg1"/>
                </a:solidFill>
              </a:rPr>
              <a:t>.</a:t>
            </a:r>
          </a:p>
          <a:p>
            <a:endParaRPr lang="ru-RU" sz="1400" dirty="0" smtClean="0">
              <a:solidFill>
                <a:schemeClr val="bg1"/>
              </a:solidFill>
            </a:endParaRPr>
          </a:p>
          <a:p>
            <a:r>
              <a:rPr lang="ru-RU" sz="1400" dirty="0" smtClean="0">
                <a:solidFill>
                  <a:schemeClr val="bg1">
                    <a:lumMod val="50000"/>
                  </a:schemeClr>
                </a:solidFill>
              </a:rPr>
              <a:t>Se </a:t>
            </a:r>
            <a:r>
              <a:rPr lang="ru-RU" sz="1400" dirty="0">
                <a:solidFill>
                  <a:schemeClr val="bg1">
                    <a:lumMod val="50000"/>
                  </a:schemeClr>
                </a:solidFill>
              </a:rPr>
              <a:t>presenta salsa, en la que se agrega una salsa picante para las quesadillas, sujeta con una gran cantidad de queso, para darle un toque picante.</a:t>
            </a:r>
          </a:p>
          <a:p>
            <a:r>
              <a:rPr lang="ru-RU" sz="1400" dirty="0" smtClean="0">
                <a:solidFill>
                  <a:schemeClr val="bg1"/>
                </a:solidFill>
              </a:rPr>
              <a:t> </a:t>
            </a:r>
            <a:endParaRPr lang="ru-RU" sz="1400" dirty="0">
              <a:solidFill>
                <a:schemeClr val="bg1"/>
              </a:solidFill>
            </a:endParaRPr>
          </a:p>
        </p:txBody>
      </p:sp>
      <p:pic>
        <p:nvPicPr>
          <p:cNvPr id="17" name="Рисунок 16" descr="1498843980_tako-s-ryboj-v-klyare.jpg"/>
          <p:cNvPicPr>
            <a:picLocks noChangeAspect="1"/>
          </p:cNvPicPr>
          <p:nvPr/>
        </p:nvPicPr>
        <p:blipFill>
          <a:blip r:embed="rId3" cstate="print"/>
          <a:srcRect l="1544" r="18554"/>
          <a:stretch>
            <a:fillRect/>
          </a:stretch>
        </p:blipFill>
        <p:spPr>
          <a:xfrm>
            <a:off x="492369" y="1585429"/>
            <a:ext cx="2912013" cy="2150194"/>
          </a:xfrm>
          <a:prstGeom prst="rect">
            <a:avLst/>
          </a:prstGeom>
        </p:spPr>
      </p:pic>
      <p:pic>
        <p:nvPicPr>
          <p:cNvPr id="18" name="Рисунок 17" descr="1498844007_tostado-s-kuricej-fasolyu-i-salsoj-kruda.jpg"/>
          <p:cNvPicPr>
            <a:picLocks noChangeAspect="1"/>
          </p:cNvPicPr>
          <p:nvPr/>
        </p:nvPicPr>
        <p:blipFill>
          <a:blip r:embed="rId4" cstate="print"/>
          <a:srcRect l="5303" r="19814"/>
          <a:stretch>
            <a:fillRect/>
          </a:stretch>
        </p:blipFill>
        <p:spPr>
          <a:xfrm>
            <a:off x="3910818" y="1613564"/>
            <a:ext cx="2715065" cy="2122060"/>
          </a:xfrm>
          <a:prstGeom prst="rect">
            <a:avLst/>
          </a:prstGeom>
        </p:spPr>
      </p:pic>
      <p:pic>
        <p:nvPicPr>
          <p:cNvPr id="19" name="Рисунок 18" descr="1498844017_enchilada-s-kuricej-s-sousom-mole-poblano.jpg"/>
          <p:cNvPicPr>
            <a:picLocks noChangeAspect="1"/>
          </p:cNvPicPr>
          <p:nvPr/>
        </p:nvPicPr>
        <p:blipFill>
          <a:blip r:embed="rId5" cstate="print"/>
          <a:srcRect l="8625" r="32174" b="7841"/>
          <a:stretch>
            <a:fillRect/>
          </a:stretch>
        </p:blipFill>
        <p:spPr>
          <a:xfrm>
            <a:off x="6949439" y="1613566"/>
            <a:ext cx="2335237" cy="2122057"/>
          </a:xfrm>
          <a:prstGeom prst="rect">
            <a:avLst/>
          </a:prstGeom>
        </p:spPr>
      </p:pic>
      <p:pic>
        <p:nvPicPr>
          <p:cNvPr id="20" name="Рисунок 19" descr="1498843984_trubochki-iz-tako-s-kuricej.jpg"/>
          <p:cNvPicPr>
            <a:picLocks noChangeAspect="1"/>
          </p:cNvPicPr>
          <p:nvPr/>
        </p:nvPicPr>
        <p:blipFill>
          <a:blip r:embed="rId6" cstate="print"/>
          <a:srcRect l="9917" t="22453" r="40547"/>
          <a:stretch>
            <a:fillRect/>
          </a:stretch>
        </p:blipFill>
        <p:spPr>
          <a:xfrm>
            <a:off x="9580098" y="1631852"/>
            <a:ext cx="2318982" cy="2103772"/>
          </a:xfrm>
          <a:prstGeom prst="rect">
            <a:avLst/>
          </a:prstGeom>
        </p:spPr>
      </p:pic>
      <p:sp>
        <p:nvSpPr>
          <p:cNvPr id="21" name="TextBox 20"/>
          <p:cNvSpPr txBox="1"/>
          <p:nvPr/>
        </p:nvSpPr>
        <p:spPr>
          <a:xfrm>
            <a:off x="957830" y="3741434"/>
            <a:ext cx="1729509" cy="369332"/>
          </a:xfrm>
          <a:prstGeom prst="rect">
            <a:avLst/>
          </a:prstGeom>
          <a:noFill/>
        </p:spPr>
        <p:txBody>
          <a:bodyPr wrap="square" rtlCol="0">
            <a:spAutoFit/>
          </a:bodyPr>
          <a:lstStyle/>
          <a:p>
            <a:r>
              <a:rPr lang="en-US" dirty="0"/>
              <a:t>B</a:t>
            </a:r>
            <a:r>
              <a:rPr lang="en-US" dirty="0" smtClean="0"/>
              <a:t>arra </a:t>
            </a:r>
            <a:r>
              <a:rPr lang="en-US" dirty="0" smtClean="0"/>
              <a:t>de tacos</a:t>
            </a:r>
            <a:endParaRPr lang="ru-RU" dirty="0"/>
          </a:p>
        </p:txBody>
      </p:sp>
      <p:sp>
        <p:nvSpPr>
          <p:cNvPr id="22" name="TextBox 21"/>
          <p:cNvSpPr txBox="1"/>
          <p:nvPr/>
        </p:nvSpPr>
        <p:spPr>
          <a:xfrm>
            <a:off x="3854549" y="3741434"/>
            <a:ext cx="3043365" cy="369332"/>
          </a:xfrm>
          <a:prstGeom prst="rect">
            <a:avLst/>
          </a:prstGeom>
          <a:noFill/>
        </p:spPr>
        <p:txBody>
          <a:bodyPr wrap="square" rtlCol="0">
            <a:spAutoFit/>
          </a:bodyPr>
          <a:lstStyle/>
          <a:p>
            <a:r>
              <a:rPr lang="es-ES" dirty="0"/>
              <a:t>T</a:t>
            </a:r>
            <a:r>
              <a:rPr lang="es-ES" dirty="0" smtClean="0"/>
              <a:t>acos </a:t>
            </a:r>
            <a:r>
              <a:rPr lang="es-ES" dirty="0" smtClean="0"/>
              <a:t>de pescado en masa</a:t>
            </a:r>
            <a:endParaRPr lang="ru-RU" dirty="0"/>
          </a:p>
        </p:txBody>
      </p:sp>
      <p:sp>
        <p:nvSpPr>
          <p:cNvPr id="23" name="TextBox 22"/>
          <p:cNvSpPr txBox="1"/>
          <p:nvPr/>
        </p:nvSpPr>
        <p:spPr>
          <a:xfrm>
            <a:off x="6855706" y="3719622"/>
            <a:ext cx="2452361" cy="369332"/>
          </a:xfrm>
          <a:prstGeom prst="rect">
            <a:avLst/>
          </a:prstGeom>
          <a:noFill/>
        </p:spPr>
        <p:txBody>
          <a:bodyPr wrap="square" rtlCol="0">
            <a:spAutoFit/>
          </a:bodyPr>
          <a:lstStyle/>
          <a:p>
            <a:r>
              <a:rPr lang="en-US" dirty="0" smtClean="0"/>
              <a:t>Tubos de taco de pollo</a:t>
            </a:r>
            <a:endParaRPr lang="ru-RU" dirty="0"/>
          </a:p>
        </p:txBody>
      </p:sp>
      <p:sp>
        <p:nvSpPr>
          <p:cNvPr id="27" name="TextBox 26"/>
          <p:cNvSpPr txBox="1"/>
          <p:nvPr/>
        </p:nvSpPr>
        <p:spPr>
          <a:xfrm>
            <a:off x="9662994" y="3735623"/>
            <a:ext cx="2386818" cy="369332"/>
          </a:xfrm>
          <a:prstGeom prst="rect">
            <a:avLst/>
          </a:prstGeom>
          <a:noFill/>
        </p:spPr>
        <p:txBody>
          <a:bodyPr wrap="square" rtlCol="0">
            <a:spAutoFit/>
          </a:bodyPr>
          <a:lstStyle/>
          <a:p>
            <a:r>
              <a:rPr lang="en-US" dirty="0"/>
              <a:t>Q</a:t>
            </a:r>
            <a:r>
              <a:rPr lang="en-US" dirty="0" smtClean="0"/>
              <a:t>uesadilla </a:t>
            </a:r>
            <a:r>
              <a:rPr lang="en-US" dirty="0" smtClean="0"/>
              <a:t>con pollo</a:t>
            </a:r>
            <a:endParaRPr lang="ru-RU" dirty="0"/>
          </a:p>
        </p:txBody>
      </p:sp>
    </p:spTree>
    <p:extLst>
      <p:ext uri="{BB962C8B-B14F-4D97-AF65-F5344CB8AC3E}">
        <p14:creationId xmlns:p14="http://schemas.microsoft.com/office/powerpoint/2010/main" val="348034392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19125"/>
          </a:xfrm>
        </p:spPr>
        <p:style>
          <a:lnRef idx="3">
            <a:schemeClr val="lt1"/>
          </a:lnRef>
          <a:fillRef idx="1">
            <a:schemeClr val="accent6"/>
          </a:fillRef>
          <a:effectRef idx="1">
            <a:schemeClr val="accent6"/>
          </a:effectRef>
          <a:fontRef idx="minor">
            <a:schemeClr val="lt1"/>
          </a:fontRef>
        </p:style>
        <p:txBody>
          <a:bodyPr>
            <a:normAutofit fontScale="90000"/>
          </a:bodyPr>
          <a:lstStyle/>
          <a:p>
            <a:pPr algn="ctr"/>
            <a:r>
              <a:rPr lang="ru-RU" dirty="0" smtClean="0">
                <a:solidFill>
                  <a:schemeClr val="bg1"/>
                </a:solidFill>
              </a:rPr>
              <a:t>Меню итальянской  кухни</a:t>
            </a:r>
            <a:endParaRPr lang="ru-RU" dirty="0">
              <a:solidFill>
                <a:schemeClr val="bg1"/>
              </a:solidFill>
            </a:endParaRPr>
          </a:p>
        </p:txBody>
      </p:sp>
      <p:sp>
        <p:nvSpPr>
          <p:cNvPr id="3" name="Объект 2"/>
          <p:cNvSpPr>
            <a:spLocks noGrp="1"/>
          </p:cNvSpPr>
          <p:nvPr>
            <p:ph idx="1"/>
          </p:nvPr>
        </p:nvSpPr>
        <p:spPr>
          <a:xfrm>
            <a:off x="211014" y="787790"/>
            <a:ext cx="11788727" cy="5866227"/>
          </a:xfrm>
        </p:spPr>
        <p:style>
          <a:lnRef idx="2">
            <a:schemeClr val="accent6">
              <a:shade val="50000"/>
            </a:schemeClr>
          </a:lnRef>
          <a:fillRef idx="1">
            <a:schemeClr val="accent6"/>
          </a:fillRef>
          <a:effectRef idx="0">
            <a:schemeClr val="accent6"/>
          </a:effectRef>
          <a:fontRef idx="minor">
            <a:schemeClr val="lt1"/>
          </a:fontRef>
        </p:style>
        <p:txBody>
          <a:bodyPr>
            <a:normAutofit/>
          </a:bodyPr>
          <a:lstStyle/>
          <a:p>
            <a:pPr marL="0" indent="450000" algn="just">
              <a:buNone/>
            </a:pPr>
            <a:endParaRPr lang="ru-RU" sz="1700" dirty="0" smtClean="0">
              <a:solidFill>
                <a:schemeClr val="tx1">
                  <a:lumMod val="95000"/>
                  <a:lumOff val="5000"/>
                </a:schemeClr>
              </a:solidFill>
            </a:endParaRPr>
          </a:p>
          <a:p>
            <a:pPr marL="0" indent="450000" algn="just">
              <a:buNone/>
            </a:pPr>
            <a:endParaRPr lang="ru-RU" sz="1700" dirty="0" smtClean="0">
              <a:solidFill>
                <a:schemeClr val="tx1">
                  <a:lumMod val="95000"/>
                  <a:lumOff val="5000"/>
                </a:schemeClr>
              </a:solidFill>
            </a:endParaRPr>
          </a:p>
          <a:p>
            <a:pPr marL="0" indent="450000" algn="just">
              <a:buNone/>
            </a:pPr>
            <a:endParaRPr lang="ru-RU" sz="1700" dirty="0">
              <a:solidFill>
                <a:schemeClr val="tx1">
                  <a:lumMod val="95000"/>
                  <a:lumOff val="5000"/>
                </a:schemeClr>
              </a:solidFill>
            </a:endParaRPr>
          </a:p>
        </p:txBody>
      </p:sp>
      <p:sp>
        <p:nvSpPr>
          <p:cNvPr id="5" name="Прямоугольник 4"/>
          <p:cNvSpPr/>
          <p:nvPr/>
        </p:nvSpPr>
        <p:spPr>
          <a:xfrm>
            <a:off x="506437" y="1041009"/>
            <a:ext cx="2926080" cy="353943"/>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pPr algn="ctr"/>
            <a:r>
              <a:rPr lang="ru-RU" sz="1700" b="1" i="1" dirty="0" smtClean="0"/>
              <a:t> Аранчини </a:t>
            </a:r>
            <a:endParaRPr lang="ru-RU" sz="1700" b="1" i="1" dirty="0"/>
          </a:p>
        </p:txBody>
      </p:sp>
      <p:sp>
        <p:nvSpPr>
          <p:cNvPr id="6" name="TextBox 5"/>
          <p:cNvSpPr txBox="1"/>
          <p:nvPr/>
        </p:nvSpPr>
        <p:spPr>
          <a:xfrm>
            <a:off x="489824" y="4141683"/>
            <a:ext cx="3080823" cy="2292935"/>
          </a:xfrm>
          <a:prstGeom prst="rect">
            <a:avLst/>
          </a:prstGeom>
          <a:noFill/>
        </p:spPr>
        <p:txBody>
          <a:bodyPr wrap="square" rtlCol="0">
            <a:spAutoFit/>
          </a:bodyPr>
          <a:lstStyle/>
          <a:p>
            <a:r>
              <a:rPr lang="ru-RU" sz="1700" dirty="0" smtClean="0">
                <a:solidFill>
                  <a:schemeClr val="bg1"/>
                </a:solidFill>
              </a:rPr>
              <a:t> </a:t>
            </a:r>
            <a:r>
              <a:rPr lang="ru-RU" sz="1400" dirty="0" smtClean="0">
                <a:solidFill>
                  <a:schemeClr val="bg1"/>
                </a:solidFill>
              </a:rPr>
              <a:t>Представляет собой </a:t>
            </a:r>
            <a:r>
              <a:rPr lang="ru-RU" sz="1400" dirty="0" smtClean="0"/>
              <a:t>рисовые</a:t>
            </a:r>
            <a:r>
              <a:rPr lang="ru-RU" sz="1400" dirty="0" smtClean="0">
                <a:solidFill>
                  <a:schemeClr val="bg1"/>
                </a:solidFill>
              </a:rPr>
              <a:t> шарики с начинкой. Свой золотистый цвет они приобретают благодаря обжариванию во фритюре. Начинкой, как правило, бывает мясной фарш, горох или</a:t>
            </a:r>
            <a:r>
              <a:rPr lang="ru-RU" sz="1400" dirty="0" smtClean="0"/>
              <a:t> сыр</a:t>
            </a:r>
            <a:r>
              <a:rPr lang="ru-RU" sz="1400" dirty="0" smtClean="0">
                <a:solidFill>
                  <a:schemeClr val="bg1"/>
                </a:solidFill>
              </a:rPr>
              <a:t>. </a:t>
            </a:r>
            <a:endParaRPr lang="ru-RU" sz="1400" dirty="0" smtClean="0">
              <a:solidFill>
                <a:schemeClr val="bg1"/>
              </a:solidFill>
            </a:endParaRPr>
          </a:p>
          <a:p>
            <a:r>
              <a:rPr lang="ru-RU" sz="1400" dirty="0">
                <a:solidFill>
                  <a:schemeClr val="accent3">
                    <a:lumMod val="60000"/>
                    <a:lumOff val="40000"/>
                  </a:schemeClr>
                </a:solidFill>
              </a:rPr>
              <a:t>La salsa è disposta, in cui viene aggiunta una salsa piccante per le quesadillas, fissata con una grande quantità di formaggio, per il piccante.</a:t>
            </a:r>
            <a:endParaRPr lang="ru-RU" sz="1100" dirty="0">
              <a:solidFill>
                <a:schemeClr val="accent3">
                  <a:lumMod val="60000"/>
                  <a:lumOff val="40000"/>
                </a:schemeClr>
              </a:solidFill>
            </a:endParaRPr>
          </a:p>
        </p:txBody>
      </p:sp>
      <p:sp>
        <p:nvSpPr>
          <p:cNvPr id="8" name="TextBox 7"/>
          <p:cNvSpPr txBox="1"/>
          <p:nvPr/>
        </p:nvSpPr>
        <p:spPr>
          <a:xfrm>
            <a:off x="3854549" y="1041009"/>
            <a:ext cx="2785402" cy="3539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700" b="1" i="1" dirty="0" smtClean="0"/>
              <a:t>Панелле</a:t>
            </a:r>
            <a:endParaRPr lang="ru-RU" sz="1700" b="1" i="1" dirty="0"/>
          </a:p>
        </p:txBody>
      </p:sp>
      <p:sp>
        <p:nvSpPr>
          <p:cNvPr id="9" name="TextBox 8"/>
          <p:cNvSpPr txBox="1"/>
          <p:nvPr/>
        </p:nvSpPr>
        <p:spPr>
          <a:xfrm>
            <a:off x="3849714" y="4189069"/>
            <a:ext cx="2968283" cy="2677656"/>
          </a:xfrm>
          <a:prstGeom prst="rect">
            <a:avLst/>
          </a:prstGeom>
          <a:noFill/>
        </p:spPr>
        <p:txBody>
          <a:bodyPr wrap="square" rtlCol="0">
            <a:spAutoFit/>
          </a:bodyPr>
          <a:lstStyle/>
          <a:p>
            <a:r>
              <a:rPr lang="ru-RU" sz="1400" dirty="0" smtClean="0">
                <a:solidFill>
                  <a:schemeClr val="bg1"/>
                </a:solidFill>
              </a:rPr>
              <a:t>Панелле представляет собой нутовую поленту, которую нарезают толстыми ломтиками. После чего эти ломтики обжаривается </a:t>
            </a:r>
          </a:p>
          <a:p>
            <a:r>
              <a:rPr lang="ru-RU" sz="1400" dirty="0" smtClean="0">
                <a:solidFill>
                  <a:schemeClr val="bg1"/>
                </a:solidFill>
              </a:rPr>
              <a:t> в масле. Еще панелле могут посыпаться </a:t>
            </a:r>
            <a:r>
              <a:rPr lang="ru-RU" sz="1400" dirty="0" smtClean="0"/>
              <a:t>сыром</a:t>
            </a:r>
            <a:r>
              <a:rPr lang="ru-RU" sz="1400" dirty="0" smtClean="0">
                <a:solidFill>
                  <a:schemeClr val="bg1"/>
                </a:solidFill>
              </a:rPr>
              <a:t>.</a:t>
            </a:r>
          </a:p>
          <a:p>
            <a:r>
              <a:rPr lang="ru-RU" sz="1400" dirty="0">
                <a:solidFill>
                  <a:schemeClr val="accent3">
                    <a:lumMod val="60000"/>
                    <a:lumOff val="40000"/>
                  </a:schemeClr>
                </a:solidFill>
              </a:rPr>
              <a:t>Le panelle sono una polenta di ceci tagliata a fette spesse. Dopo di che queste fette vengono fritte In olio. Le panelle possono anche essere cosparse di formaggio.</a:t>
            </a:r>
          </a:p>
          <a:p>
            <a:endParaRPr lang="ru-RU" sz="1400" dirty="0">
              <a:solidFill>
                <a:schemeClr val="bg1"/>
              </a:solidFill>
            </a:endParaRPr>
          </a:p>
        </p:txBody>
      </p:sp>
      <p:sp>
        <p:nvSpPr>
          <p:cNvPr id="11" name="TextBox 10"/>
          <p:cNvSpPr txBox="1"/>
          <p:nvPr/>
        </p:nvSpPr>
        <p:spPr>
          <a:xfrm>
            <a:off x="6991642" y="1026943"/>
            <a:ext cx="2250831" cy="35394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700" b="1" i="1" dirty="0" smtClean="0"/>
              <a:t>Пьядина</a:t>
            </a:r>
            <a:endParaRPr lang="ru-RU" sz="1700" b="1" i="1" dirty="0"/>
          </a:p>
        </p:txBody>
      </p:sp>
      <p:sp>
        <p:nvSpPr>
          <p:cNvPr id="13" name="TextBox 12"/>
          <p:cNvSpPr txBox="1"/>
          <p:nvPr/>
        </p:nvSpPr>
        <p:spPr>
          <a:xfrm>
            <a:off x="7001534" y="4182568"/>
            <a:ext cx="2363372" cy="2677656"/>
          </a:xfrm>
          <a:prstGeom prst="rect">
            <a:avLst/>
          </a:prstGeom>
          <a:noFill/>
        </p:spPr>
        <p:txBody>
          <a:bodyPr wrap="square" rtlCol="0">
            <a:spAutoFit/>
          </a:bodyPr>
          <a:lstStyle/>
          <a:p>
            <a:r>
              <a:rPr lang="ru-RU" sz="1400" dirty="0" smtClean="0">
                <a:solidFill>
                  <a:schemeClr val="bg1"/>
                </a:solidFill>
              </a:rPr>
              <a:t>Лепешка готовится из </a:t>
            </a:r>
            <a:r>
              <a:rPr lang="ru-RU" sz="1400" dirty="0" smtClean="0"/>
              <a:t>муки, соли, оливкового масла </a:t>
            </a:r>
            <a:r>
              <a:rPr lang="ru-RU" sz="1400" dirty="0" smtClean="0">
                <a:solidFill>
                  <a:schemeClr val="bg1"/>
                </a:solidFill>
              </a:rPr>
              <a:t>и</a:t>
            </a:r>
            <a:r>
              <a:rPr lang="ru-RU" sz="1400" dirty="0" smtClean="0"/>
              <a:t> воды</a:t>
            </a:r>
            <a:r>
              <a:rPr lang="ru-RU" sz="1400" dirty="0" smtClean="0">
                <a:solidFill>
                  <a:schemeClr val="bg1"/>
                </a:solidFill>
              </a:rPr>
              <a:t>. Пьядина подается как самостоятельное блюдо, так и с разными начинками</a:t>
            </a:r>
            <a:r>
              <a:rPr lang="ru-RU" sz="1400" dirty="0" smtClean="0">
                <a:solidFill>
                  <a:schemeClr val="bg1"/>
                </a:solidFill>
              </a:rPr>
              <a:t>.</a:t>
            </a:r>
          </a:p>
          <a:p>
            <a:endParaRPr lang="ru-RU" sz="1400" dirty="0">
              <a:solidFill>
                <a:schemeClr val="bg1"/>
              </a:solidFill>
            </a:endParaRPr>
          </a:p>
          <a:p>
            <a:r>
              <a:rPr lang="ru-RU" sz="1400" dirty="0">
                <a:solidFill>
                  <a:schemeClr val="accent3">
                    <a:lumMod val="60000"/>
                    <a:lumOff val="40000"/>
                  </a:schemeClr>
                </a:solidFill>
              </a:rPr>
              <a:t>La focaccia è fatta con farina, sale, olio d'oliva e acqua. La piadina viene servita come piatto separato o con diversi ripieni.</a:t>
            </a:r>
          </a:p>
          <a:p>
            <a:endParaRPr lang="ru-RU" sz="1400" dirty="0">
              <a:solidFill>
                <a:schemeClr val="bg1"/>
              </a:solidFill>
            </a:endParaRPr>
          </a:p>
        </p:txBody>
      </p:sp>
      <p:sp>
        <p:nvSpPr>
          <p:cNvPr id="15" name="TextBox 14"/>
          <p:cNvSpPr txBox="1"/>
          <p:nvPr/>
        </p:nvSpPr>
        <p:spPr>
          <a:xfrm>
            <a:off x="9467558" y="914401"/>
            <a:ext cx="2264897" cy="615553"/>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ru-RU" sz="1700" b="1" i="1" dirty="0" smtClean="0"/>
              <a:t>Морепродукты во фритюре</a:t>
            </a:r>
            <a:endParaRPr lang="ru-RU" sz="1700" b="1" i="1" dirty="0"/>
          </a:p>
        </p:txBody>
      </p:sp>
      <p:sp>
        <p:nvSpPr>
          <p:cNvPr id="16" name="TextBox 15"/>
          <p:cNvSpPr txBox="1"/>
          <p:nvPr/>
        </p:nvSpPr>
        <p:spPr>
          <a:xfrm>
            <a:off x="9537895" y="4182568"/>
            <a:ext cx="2363373" cy="2462213"/>
          </a:xfrm>
          <a:prstGeom prst="rect">
            <a:avLst/>
          </a:prstGeom>
          <a:noFill/>
        </p:spPr>
        <p:txBody>
          <a:bodyPr wrap="square" rtlCol="0">
            <a:spAutoFit/>
          </a:bodyPr>
          <a:lstStyle/>
          <a:p>
            <a:r>
              <a:rPr lang="ru-RU" sz="1400" dirty="0" smtClean="0">
                <a:solidFill>
                  <a:schemeClr val="bg1"/>
                </a:solidFill>
              </a:rPr>
              <a:t>Это кулечек с </a:t>
            </a:r>
            <a:r>
              <a:rPr lang="ru-RU" sz="1400" dirty="0" smtClean="0"/>
              <a:t>морепродуктами</a:t>
            </a:r>
            <a:r>
              <a:rPr lang="ru-RU" sz="1400" dirty="0" smtClean="0">
                <a:solidFill>
                  <a:schemeClr val="bg1"/>
                </a:solidFill>
              </a:rPr>
              <a:t>, которые обжариваются во фритюре. Очень популярный фаст-фуд в Италии</a:t>
            </a:r>
            <a:r>
              <a:rPr lang="ru-RU" sz="1400" dirty="0" smtClean="0">
                <a:solidFill>
                  <a:schemeClr val="bg1"/>
                </a:solidFill>
              </a:rPr>
              <a:t>.</a:t>
            </a:r>
          </a:p>
          <a:p>
            <a:endParaRPr lang="ru-RU" sz="1400" dirty="0">
              <a:solidFill>
                <a:schemeClr val="bg1"/>
              </a:solidFill>
            </a:endParaRPr>
          </a:p>
          <a:p>
            <a:r>
              <a:rPr lang="ru-RU" sz="1400" dirty="0">
                <a:solidFill>
                  <a:schemeClr val="accent3">
                    <a:lumMod val="60000"/>
                    <a:lumOff val="40000"/>
                  </a:schemeClr>
                </a:solidFill>
              </a:rPr>
              <a:t>Questo è un sacchetto di frutti di mare fritto. Un fast food molto popolare in Italia.</a:t>
            </a:r>
          </a:p>
          <a:p>
            <a:r>
              <a:rPr lang="ru-RU" sz="1400" dirty="0"/>
              <a:t> </a:t>
            </a:r>
          </a:p>
          <a:p>
            <a:endParaRPr lang="ru-RU" sz="1400" dirty="0">
              <a:solidFill>
                <a:schemeClr val="bg1"/>
              </a:solidFill>
            </a:endParaRPr>
          </a:p>
        </p:txBody>
      </p:sp>
      <p:sp>
        <p:nvSpPr>
          <p:cNvPr id="21" name="TextBox 20"/>
          <p:cNvSpPr txBox="1"/>
          <p:nvPr/>
        </p:nvSpPr>
        <p:spPr>
          <a:xfrm>
            <a:off x="1070370" y="3819737"/>
            <a:ext cx="1729509" cy="369332"/>
          </a:xfrm>
          <a:prstGeom prst="rect">
            <a:avLst/>
          </a:prstGeom>
          <a:noFill/>
        </p:spPr>
        <p:txBody>
          <a:bodyPr wrap="square" rtlCol="0">
            <a:spAutoFit/>
          </a:bodyPr>
          <a:lstStyle/>
          <a:p>
            <a:pPr algn="ctr"/>
            <a:r>
              <a:rPr lang="en-US" dirty="0"/>
              <a:t>A</a:t>
            </a:r>
            <a:r>
              <a:rPr lang="en-US" dirty="0" smtClean="0"/>
              <a:t>rancini</a:t>
            </a:r>
            <a:endParaRPr lang="ru-RU" dirty="0"/>
          </a:p>
        </p:txBody>
      </p:sp>
      <p:sp>
        <p:nvSpPr>
          <p:cNvPr id="22" name="TextBox 21"/>
          <p:cNvSpPr txBox="1"/>
          <p:nvPr/>
        </p:nvSpPr>
        <p:spPr>
          <a:xfrm>
            <a:off x="3765398" y="3259238"/>
            <a:ext cx="3043365" cy="923330"/>
          </a:xfrm>
          <a:prstGeom prst="rect">
            <a:avLst/>
          </a:prstGeom>
          <a:noFill/>
        </p:spPr>
        <p:txBody>
          <a:bodyPr wrap="square" rtlCol="0">
            <a:spAutoFit/>
          </a:bodyPr>
          <a:lstStyle/>
          <a:p>
            <a:r>
              <a:rPr lang="en-US" dirty="0" smtClean="0"/>
              <a:t/>
            </a:r>
            <a:br>
              <a:rPr lang="en-US" dirty="0" smtClean="0"/>
            </a:br>
            <a:endParaRPr lang="en-US" dirty="0" smtClean="0"/>
          </a:p>
          <a:p>
            <a:pPr algn="ctr"/>
            <a:r>
              <a:rPr lang="en-US" dirty="0"/>
              <a:t>P</a:t>
            </a:r>
            <a:r>
              <a:rPr lang="en-US" dirty="0" smtClean="0"/>
              <a:t>anelle</a:t>
            </a:r>
            <a:endParaRPr lang="en-US" dirty="0"/>
          </a:p>
        </p:txBody>
      </p:sp>
      <p:sp>
        <p:nvSpPr>
          <p:cNvPr id="23" name="TextBox 22"/>
          <p:cNvSpPr txBox="1"/>
          <p:nvPr/>
        </p:nvSpPr>
        <p:spPr>
          <a:xfrm>
            <a:off x="6890876" y="3790950"/>
            <a:ext cx="2452361" cy="369332"/>
          </a:xfrm>
          <a:prstGeom prst="rect">
            <a:avLst/>
          </a:prstGeom>
          <a:noFill/>
        </p:spPr>
        <p:txBody>
          <a:bodyPr wrap="square" rtlCol="0">
            <a:spAutoFit/>
          </a:bodyPr>
          <a:lstStyle/>
          <a:p>
            <a:pPr algn="ctr"/>
            <a:r>
              <a:rPr lang="en-US" dirty="0"/>
              <a:t>P</a:t>
            </a:r>
            <a:r>
              <a:rPr lang="en-US" dirty="0" smtClean="0"/>
              <a:t>iadina</a:t>
            </a:r>
            <a:endParaRPr lang="ru-RU" dirty="0"/>
          </a:p>
        </p:txBody>
      </p:sp>
      <p:sp>
        <p:nvSpPr>
          <p:cNvPr id="27" name="TextBox 26"/>
          <p:cNvSpPr txBox="1"/>
          <p:nvPr/>
        </p:nvSpPr>
        <p:spPr>
          <a:xfrm>
            <a:off x="9680861" y="3772351"/>
            <a:ext cx="2386818" cy="369332"/>
          </a:xfrm>
          <a:prstGeom prst="rect">
            <a:avLst/>
          </a:prstGeom>
          <a:noFill/>
        </p:spPr>
        <p:txBody>
          <a:bodyPr wrap="square" rtlCol="0">
            <a:spAutoFit/>
          </a:bodyPr>
          <a:lstStyle/>
          <a:p>
            <a:r>
              <a:rPr lang="en-US" dirty="0"/>
              <a:t>F</a:t>
            </a:r>
            <a:r>
              <a:rPr lang="en-US" dirty="0" smtClean="0"/>
              <a:t>rutti </a:t>
            </a:r>
            <a:r>
              <a:rPr lang="en-US" dirty="0" smtClean="0"/>
              <a:t>di mare fritti</a:t>
            </a:r>
            <a:endParaRPr lang="ru-RU" dirty="0"/>
          </a:p>
        </p:txBody>
      </p:sp>
      <p:pic>
        <p:nvPicPr>
          <p:cNvPr id="24" name="Рисунок 23" descr="hd650x433_wm.jpg"/>
          <p:cNvPicPr>
            <a:picLocks noChangeAspect="1"/>
          </p:cNvPicPr>
          <p:nvPr/>
        </p:nvPicPr>
        <p:blipFill>
          <a:blip r:embed="rId2" cstate="print"/>
          <a:srcRect l="14569" r="33291" b="20725"/>
          <a:stretch>
            <a:fillRect/>
          </a:stretch>
        </p:blipFill>
        <p:spPr>
          <a:xfrm>
            <a:off x="534572" y="1608405"/>
            <a:ext cx="2926079" cy="2182545"/>
          </a:xfrm>
          <a:prstGeom prst="rect">
            <a:avLst/>
          </a:prstGeom>
        </p:spPr>
      </p:pic>
      <p:pic>
        <p:nvPicPr>
          <p:cNvPr id="28" name="Рисунок 27" descr="img67987.1426x713.jpg"/>
          <p:cNvPicPr>
            <a:picLocks noChangeAspect="1"/>
          </p:cNvPicPr>
          <p:nvPr/>
        </p:nvPicPr>
        <p:blipFill>
          <a:blip r:embed="rId3" cstate="print"/>
          <a:srcRect l="33198" t="10977" r="23081" b="2927"/>
          <a:stretch>
            <a:fillRect/>
          </a:stretch>
        </p:blipFill>
        <p:spPr>
          <a:xfrm>
            <a:off x="3868615" y="1631853"/>
            <a:ext cx="2743201" cy="2159097"/>
          </a:xfrm>
          <a:prstGeom prst="rect">
            <a:avLst/>
          </a:prstGeom>
        </p:spPr>
      </p:pic>
      <p:pic>
        <p:nvPicPr>
          <p:cNvPr id="29" name="Рисунок 28" descr="food-bread-breakfast-meal-cuisine-dish-produce-vegetable-bruschetta-tostada-flatbread-194515.jpg"/>
          <p:cNvPicPr>
            <a:picLocks noChangeAspect="1"/>
          </p:cNvPicPr>
          <p:nvPr/>
        </p:nvPicPr>
        <p:blipFill>
          <a:blip r:embed="rId4" cstate="print"/>
          <a:srcRect l="34627" r="11785"/>
          <a:stretch>
            <a:fillRect/>
          </a:stretch>
        </p:blipFill>
        <p:spPr>
          <a:xfrm>
            <a:off x="6949440" y="1645920"/>
            <a:ext cx="2363372" cy="2145030"/>
          </a:xfrm>
          <a:prstGeom prst="rect">
            <a:avLst/>
          </a:prstGeom>
        </p:spPr>
      </p:pic>
      <p:pic>
        <p:nvPicPr>
          <p:cNvPr id="31" name="Рисунок 30" descr="2.jpg"/>
          <p:cNvPicPr>
            <a:picLocks noChangeAspect="1"/>
          </p:cNvPicPr>
          <p:nvPr/>
        </p:nvPicPr>
        <p:blipFill>
          <a:blip r:embed="rId5" cstate="print"/>
          <a:srcRect l="26407" r="20818"/>
          <a:stretch>
            <a:fillRect/>
          </a:stretch>
        </p:blipFill>
        <p:spPr>
          <a:xfrm>
            <a:off x="9537895" y="1671394"/>
            <a:ext cx="2293034" cy="2119556"/>
          </a:xfrm>
          <a:prstGeom prst="rect">
            <a:avLst/>
          </a:prstGeom>
        </p:spPr>
      </p:pic>
    </p:spTree>
    <p:extLst>
      <p:ext uri="{BB962C8B-B14F-4D97-AF65-F5344CB8AC3E}">
        <p14:creationId xmlns:p14="http://schemas.microsoft.com/office/powerpoint/2010/main" val="34803439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0"/>
            <a:ext cx="12192000" cy="619125"/>
          </a:xfrm>
        </p:spPr>
        <p:style>
          <a:lnRef idx="1">
            <a:schemeClr val="accent3"/>
          </a:lnRef>
          <a:fillRef idx="3">
            <a:schemeClr val="accent3"/>
          </a:fillRef>
          <a:effectRef idx="2">
            <a:schemeClr val="accent3"/>
          </a:effectRef>
          <a:fontRef idx="minor">
            <a:schemeClr val="lt1"/>
          </a:fontRef>
        </p:style>
        <p:txBody>
          <a:bodyPr>
            <a:normAutofit fontScale="90000"/>
          </a:bodyPr>
          <a:lstStyle/>
          <a:p>
            <a:pPr algn="ctr"/>
            <a:r>
              <a:rPr lang="ru-RU" dirty="0" smtClean="0">
                <a:solidFill>
                  <a:schemeClr val="bg1"/>
                </a:solidFill>
              </a:rPr>
              <a:t>Меню французской  кухни</a:t>
            </a:r>
            <a:endParaRPr lang="ru-RU" dirty="0">
              <a:solidFill>
                <a:schemeClr val="bg1"/>
              </a:solidFill>
            </a:endParaRPr>
          </a:p>
        </p:txBody>
      </p:sp>
      <p:sp>
        <p:nvSpPr>
          <p:cNvPr id="3" name="Объект 2"/>
          <p:cNvSpPr>
            <a:spLocks noGrp="1"/>
          </p:cNvSpPr>
          <p:nvPr>
            <p:ph idx="1"/>
          </p:nvPr>
        </p:nvSpPr>
        <p:spPr>
          <a:xfrm>
            <a:off x="211014" y="787790"/>
            <a:ext cx="11788727" cy="5866227"/>
          </a:xfrm>
        </p:spPr>
        <p:style>
          <a:lnRef idx="0">
            <a:schemeClr val="accent3"/>
          </a:lnRef>
          <a:fillRef idx="3">
            <a:schemeClr val="accent3"/>
          </a:fillRef>
          <a:effectRef idx="3">
            <a:schemeClr val="accent3"/>
          </a:effectRef>
          <a:fontRef idx="minor">
            <a:schemeClr val="lt1"/>
          </a:fontRef>
        </p:style>
        <p:txBody>
          <a:bodyPr>
            <a:normAutofit/>
          </a:bodyPr>
          <a:lstStyle/>
          <a:p>
            <a:pPr marL="0" indent="450000" algn="just">
              <a:buNone/>
            </a:pPr>
            <a:endParaRPr lang="ru-RU" sz="1700" dirty="0" smtClean="0">
              <a:solidFill>
                <a:schemeClr val="tx1">
                  <a:lumMod val="95000"/>
                  <a:lumOff val="5000"/>
                </a:schemeClr>
              </a:solidFill>
            </a:endParaRPr>
          </a:p>
          <a:p>
            <a:pPr marL="0" indent="450000" algn="just">
              <a:buNone/>
            </a:pPr>
            <a:endParaRPr lang="ru-RU" sz="1700" dirty="0" smtClean="0">
              <a:solidFill>
                <a:schemeClr val="tx1">
                  <a:lumMod val="95000"/>
                  <a:lumOff val="5000"/>
                </a:schemeClr>
              </a:solidFill>
            </a:endParaRPr>
          </a:p>
          <a:p>
            <a:pPr marL="0" indent="450000" algn="just">
              <a:buNone/>
            </a:pPr>
            <a:endParaRPr lang="ru-RU" sz="1700" dirty="0">
              <a:solidFill>
                <a:schemeClr val="tx1">
                  <a:lumMod val="95000"/>
                  <a:lumOff val="5000"/>
                </a:schemeClr>
              </a:solidFill>
            </a:endParaRPr>
          </a:p>
        </p:txBody>
      </p:sp>
      <p:sp>
        <p:nvSpPr>
          <p:cNvPr id="5" name="Прямоугольник 4"/>
          <p:cNvSpPr/>
          <p:nvPr/>
        </p:nvSpPr>
        <p:spPr>
          <a:xfrm>
            <a:off x="506437" y="1041009"/>
            <a:ext cx="2926080" cy="353943"/>
          </a:xfrm>
          <a:prstGeom prst="rect">
            <a:avLst/>
          </a:prstGeom>
        </p:spPr>
        <p:style>
          <a:lnRef idx="3">
            <a:schemeClr val="lt1"/>
          </a:lnRef>
          <a:fillRef idx="1">
            <a:schemeClr val="accent3"/>
          </a:fillRef>
          <a:effectRef idx="1">
            <a:schemeClr val="accent3"/>
          </a:effectRef>
          <a:fontRef idx="minor">
            <a:schemeClr val="lt1"/>
          </a:fontRef>
        </p:style>
        <p:txBody>
          <a:bodyPr wrap="square">
            <a:spAutoFit/>
          </a:bodyPr>
          <a:lstStyle/>
          <a:p>
            <a:pPr algn="ctr"/>
            <a:r>
              <a:rPr lang="ru-RU" sz="1700" b="1" i="1" dirty="0" smtClean="0"/>
              <a:t> Крепы</a:t>
            </a:r>
            <a:endParaRPr lang="ru-RU" sz="1700" b="1" i="1" dirty="0"/>
          </a:p>
        </p:txBody>
      </p:sp>
      <p:sp>
        <p:nvSpPr>
          <p:cNvPr id="6" name="TextBox 5"/>
          <p:cNvSpPr txBox="1"/>
          <p:nvPr/>
        </p:nvSpPr>
        <p:spPr>
          <a:xfrm>
            <a:off x="506437" y="3988832"/>
            <a:ext cx="3080823" cy="3200876"/>
          </a:xfrm>
          <a:prstGeom prst="rect">
            <a:avLst/>
          </a:prstGeom>
          <a:noFill/>
        </p:spPr>
        <p:txBody>
          <a:bodyPr wrap="square" rtlCol="0">
            <a:spAutoFit/>
          </a:bodyPr>
          <a:lstStyle/>
          <a:p>
            <a:r>
              <a:rPr lang="ru-RU" sz="1700" dirty="0" smtClean="0">
                <a:solidFill>
                  <a:schemeClr val="bg1"/>
                </a:solidFill>
              </a:rPr>
              <a:t> </a:t>
            </a:r>
            <a:r>
              <a:rPr lang="ru-RU" sz="1400" dirty="0" smtClean="0">
                <a:solidFill>
                  <a:schemeClr val="bg1"/>
                </a:solidFill>
              </a:rPr>
              <a:t>Крепы – вид блинчиков, которые пекут без дрожжей. Большие французские блины из тончайшего теста с разнообразными начинками. Сладкие, со всевозможными джемами и </a:t>
            </a:r>
            <a:r>
              <a:rPr lang="ru-RU" sz="1400" dirty="0" smtClean="0"/>
              <a:t>фруктами</a:t>
            </a:r>
            <a:r>
              <a:rPr lang="ru-RU" sz="1400" dirty="0" smtClean="0">
                <a:solidFill>
                  <a:schemeClr val="bg1"/>
                </a:solidFill>
              </a:rPr>
              <a:t>.</a:t>
            </a:r>
          </a:p>
          <a:p>
            <a:r>
              <a:rPr lang="ru-RU" sz="1400" dirty="0">
                <a:solidFill>
                  <a:schemeClr val="tx1">
                    <a:lumMod val="75000"/>
                    <a:lumOff val="25000"/>
                  </a:schemeClr>
                </a:solidFill>
              </a:rPr>
              <a:t>Les crêpes sont un type de crêpes cuites sans levure. Grandes crêpes françaises faites à partir de la pâte la plus fine avec une variété de garnitures. Doux, avec toutes sortes de confitures et de fruits.</a:t>
            </a:r>
          </a:p>
          <a:p>
            <a:r>
              <a:rPr lang="ru-RU" sz="1400" dirty="0" smtClean="0">
                <a:solidFill>
                  <a:schemeClr val="bg1"/>
                </a:solidFill>
              </a:rPr>
              <a:t/>
            </a:r>
            <a:br>
              <a:rPr lang="ru-RU" sz="1400" dirty="0" smtClean="0">
                <a:solidFill>
                  <a:schemeClr val="bg1"/>
                </a:solidFill>
              </a:rPr>
            </a:br>
            <a:endParaRPr lang="ru-RU" sz="1700" dirty="0">
              <a:solidFill>
                <a:schemeClr val="bg1"/>
              </a:solidFill>
            </a:endParaRPr>
          </a:p>
        </p:txBody>
      </p:sp>
      <p:sp>
        <p:nvSpPr>
          <p:cNvPr id="8" name="TextBox 7"/>
          <p:cNvSpPr txBox="1"/>
          <p:nvPr/>
        </p:nvSpPr>
        <p:spPr>
          <a:xfrm>
            <a:off x="3854549" y="1041009"/>
            <a:ext cx="2785402" cy="35394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ru-RU" sz="1700" b="1" i="1" dirty="0" smtClean="0"/>
              <a:t>Сэндвич</a:t>
            </a:r>
            <a:endParaRPr lang="ru-RU" sz="1700" b="1" i="1" dirty="0"/>
          </a:p>
        </p:txBody>
      </p:sp>
      <p:sp>
        <p:nvSpPr>
          <p:cNvPr id="9" name="TextBox 8"/>
          <p:cNvSpPr txBox="1"/>
          <p:nvPr/>
        </p:nvSpPr>
        <p:spPr>
          <a:xfrm>
            <a:off x="3887173" y="3988832"/>
            <a:ext cx="2968283" cy="2939266"/>
          </a:xfrm>
          <a:prstGeom prst="rect">
            <a:avLst/>
          </a:prstGeom>
          <a:noFill/>
        </p:spPr>
        <p:txBody>
          <a:bodyPr wrap="square" rtlCol="0">
            <a:spAutoFit/>
          </a:bodyPr>
          <a:lstStyle/>
          <a:p>
            <a:r>
              <a:rPr lang="ru-RU" sz="1400" dirty="0" smtClean="0">
                <a:solidFill>
                  <a:schemeClr val="bg1"/>
                </a:solidFill>
              </a:rPr>
              <a:t>Его </a:t>
            </a:r>
            <a:r>
              <a:rPr lang="ru-RU" sz="1400" dirty="0" smtClean="0">
                <a:solidFill>
                  <a:schemeClr val="bg1"/>
                </a:solidFill>
              </a:rPr>
              <a:t>основа – традиционный багет. Длинный хлеб, мягкий внутри, с хрустящей корочкой снаружи. Хлеб разрезают, а внутрь добавляют </a:t>
            </a:r>
            <a:r>
              <a:rPr lang="ru-RU" sz="1400" dirty="0" smtClean="0"/>
              <a:t>ветчину</a:t>
            </a:r>
            <a:r>
              <a:rPr lang="ru-RU" sz="1400" dirty="0" smtClean="0">
                <a:solidFill>
                  <a:schemeClr val="bg1"/>
                </a:solidFill>
              </a:rPr>
              <a:t>, </a:t>
            </a:r>
            <a:r>
              <a:rPr lang="ru-RU" sz="1400" dirty="0" smtClean="0"/>
              <a:t>сыр</a:t>
            </a:r>
            <a:r>
              <a:rPr lang="ru-RU" sz="1400" dirty="0" smtClean="0">
                <a:solidFill>
                  <a:schemeClr val="bg1"/>
                </a:solidFill>
              </a:rPr>
              <a:t>, </a:t>
            </a:r>
            <a:r>
              <a:rPr lang="ru-RU" sz="1400" dirty="0" smtClean="0"/>
              <a:t>помидоры</a:t>
            </a:r>
            <a:r>
              <a:rPr lang="ru-RU" sz="1400" dirty="0" smtClean="0">
                <a:solidFill>
                  <a:schemeClr val="bg1"/>
                </a:solidFill>
              </a:rPr>
              <a:t> и </a:t>
            </a:r>
            <a:r>
              <a:rPr lang="ru-RU" sz="1400" dirty="0" smtClean="0"/>
              <a:t>листья</a:t>
            </a:r>
            <a:r>
              <a:rPr lang="ru-RU" sz="1400" dirty="0" smtClean="0">
                <a:solidFill>
                  <a:schemeClr val="bg1"/>
                </a:solidFill>
              </a:rPr>
              <a:t> </a:t>
            </a:r>
            <a:r>
              <a:rPr lang="ru-RU" sz="1400" dirty="0" smtClean="0"/>
              <a:t>салата</a:t>
            </a:r>
            <a:r>
              <a:rPr lang="ru-RU" sz="1400" dirty="0" smtClean="0">
                <a:solidFill>
                  <a:schemeClr val="bg1"/>
                </a:solidFill>
              </a:rPr>
              <a:t>.</a:t>
            </a:r>
            <a:r>
              <a:rPr lang="ru-RU" sz="1600" dirty="0" smtClean="0"/>
              <a:t/>
            </a:r>
            <a:br>
              <a:rPr lang="ru-RU" sz="1600" dirty="0" smtClean="0"/>
            </a:br>
            <a:r>
              <a:rPr lang="ru-RU" sz="1400" dirty="0">
                <a:solidFill>
                  <a:schemeClr val="tx1">
                    <a:lumMod val="75000"/>
                    <a:lumOff val="25000"/>
                  </a:schemeClr>
                </a:solidFill>
              </a:rPr>
              <a:t>Sa base est une baguette traditionnelle. Pain long, moelleux à l'intérieur, croustillant à l'extérieur. Le pain est coupé et du jambon, du fromage, des tomates et de la laitue sont ajoutés à l'intérieur.</a:t>
            </a:r>
          </a:p>
          <a:p>
            <a:endParaRPr lang="ru-RU" sz="1700" dirty="0">
              <a:solidFill>
                <a:schemeClr val="bg1"/>
              </a:solidFill>
            </a:endParaRPr>
          </a:p>
        </p:txBody>
      </p:sp>
      <p:sp>
        <p:nvSpPr>
          <p:cNvPr id="11" name="TextBox 10"/>
          <p:cNvSpPr txBox="1"/>
          <p:nvPr/>
        </p:nvSpPr>
        <p:spPr>
          <a:xfrm>
            <a:off x="6991642" y="1026943"/>
            <a:ext cx="2250831" cy="353943"/>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ru-RU" sz="1700" b="1" i="1" dirty="0" smtClean="0"/>
              <a:t>Багет</a:t>
            </a:r>
            <a:endParaRPr lang="ru-RU" sz="1700" b="1" i="1" dirty="0"/>
          </a:p>
        </p:txBody>
      </p:sp>
      <p:sp>
        <p:nvSpPr>
          <p:cNvPr id="13" name="TextBox 12"/>
          <p:cNvSpPr txBox="1"/>
          <p:nvPr/>
        </p:nvSpPr>
        <p:spPr>
          <a:xfrm>
            <a:off x="7011111" y="3988832"/>
            <a:ext cx="2363372" cy="2985433"/>
          </a:xfrm>
          <a:prstGeom prst="rect">
            <a:avLst/>
          </a:prstGeom>
          <a:noFill/>
        </p:spPr>
        <p:txBody>
          <a:bodyPr wrap="square" rtlCol="0">
            <a:spAutoFit/>
          </a:bodyPr>
          <a:lstStyle/>
          <a:p>
            <a:r>
              <a:rPr lang="ru-RU" sz="1400" dirty="0" smtClean="0">
                <a:solidFill>
                  <a:schemeClr val="bg1"/>
                </a:solidFill>
              </a:rPr>
              <a:t>Классическую «французскую булку» можно купить и без начинки. Часто в багет просто добавляют сливочное масло</a:t>
            </a:r>
            <a:r>
              <a:rPr lang="ru-RU" sz="1400" dirty="0" smtClean="0">
                <a:solidFill>
                  <a:schemeClr val="bg1"/>
                </a:solidFill>
              </a:rPr>
              <a:t>.</a:t>
            </a:r>
          </a:p>
          <a:p>
            <a:r>
              <a:rPr lang="ru-RU" sz="1400" dirty="0">
                <a:solidFill>
                  <a:schemeClr val="tx1">
                    <a:lumMod val="75000"/>
                    <a:lumOff val="25000"/>
                  </a:schemeClr>
                </a:solidFill>
              </a:rPr>
              <a:t>Le "pain français" classique peut être acheté sans garniture. Souvent, du beurre est simplement ajouté à la baguette.</a:t>
            </a:r>
          </a:p>
          <a:p>
            <a:r>
              <a:rPr lang="ru-RU" sz="1700" dirty="0" smtClean="0">
                <a:solidFill>
                  <a:schemeClr val="bg1"/>
                </a:solidFill>
              </a:rPr>
              <a:t/>
            </a:r>
            <a:br>
              <a:rPr lang="ru-RU" sz="1700" dirty="0" smtClean="0">
                <a:solidFill>
                  <a:schemeClr val="bg1"/>
                </a:solidFill>
              </a:rPr>
            </a:br>
            <a:endParaRPr lang="ru-RU" sz="1700" dirty="0">
              <a:solidFill>
                <a:schemeClr val="bg1"/>
              </a:solidFill>
            </a:endParaRPr>
          </a:p>
        </p:txBody>
      </p:sp>
      <p:sp>
        <p:nvSpPr>
          <p:cNvPr id="16" name="TextBox 15"/>
          <p:cNvSpPr txBox="1"/>
          <p:nvPr/>
        </p:nvSpPr>
        <p:spPr>
          <a:xfrm>
            <a:off x="9580656" y="3988832"/>
            <a:ext cx="2363373" cy="2985433"/>
          </a:xfrm>
          <a:prstGeom prst="rect">
            <a:avLst/>
          </a:prstGeom>
          <a:noFill/>
        </p:spPr>
        <p:txBody>
          <a:bodyPr wrap="square" rtlCol="0">
            <a:spAutoFit/>
          </a:bodyPr>
          <a:lstStyle/>
          <a:p>
            <a:r>
              <a:rPr lang="ru-RU" sz="1400" dirty="0" smtClean="0">
                <a:solidFill>
                  <a:schemeClr val="bg1"/>
                </a:solidFill>
              </a:rPr>
              <a:t>Состоит из сочной </a:t>
            </a:r>
            <a:r>
              <a:rPr lang="ru-RU" sz="1400" dirty="0" smtClean="0"/>
              <a:t>котлеты</a:t>
            </a:r>
            <a:r>
              <a:rPr lang="ru-RU" sz="1400" dirty="0" smtClean="0">
                <a:solidFill>
                  <a:schemeClr val="bg1"/>
                </a:solidFill>
              </a:rPr>
              <a:t>, свежей </a:t>
            </a:r>
            <a:r>
              <a:rPr lang="ru-RU" sz="1400" dirty="0" smtClean="0"/>
              <a:t>булки</a:t>
            </a:r>
            <a:r>
              <a:rPr lang="ru-RU" sz="1400" dirty="0" smtClean="0">
                <a:solidFill>
                  <a:schemeClr val="bg1"/>
                </a:solidFill>
              </a:rPr>
              <a:t> и аппетитной картошки фри – неотъемлемая часть французской уличной еды</a:t>
            </a:r>
            <a:r>
              <a:rPr lang="ru-RU" sz="1400" dirty="0" smtClean="0">
                <a:solidFill>
                  <a:schemeClr val="bg1"/>
                </a:solidFill>
              </a:rPr>
              <a:t>.</a:t>
            </a:r>
          </a:p>
          <a:p>
            <a:endParaRPr lang="ru-RU" sz="1400" dirty="0">
              <a:solidFill>
                <a:schemeClr val="bg1"/>
              </a:solidFill>
            </a:endParaRPr>
          </a:p>
          <a:p>
            <a:r>
              <a:rPr lang="ru-RU" sz="1400" dirty="0">
                <a:solidFill>
                  <a:schemeClr val="tx1">
                    <a:lumMod val="75000"/>
                    <a:lumOff val="25000"/>
                  </a:schemeClr>
                </a:solidFill>
              </a:rPr>
              <a:t>Composé d'une escalope juteuse, de petits pains frais et de frites appétissantes - un élément essentiel de la cuisine de rue française.</a:t>
            </a:r>
          </a:p>
          <a:p>
            <a:r>
              <a:rPr lang="ru-RU" sz="1700" dirty="0" smtClean="0">
                <a:solidFill>
                  <a:schemeClr val="bg1"/>
                </a:solidFill>
              </a:rPr>
              <a:t/>
            </a:r>
            <a:br>
              <a:rPr lang="ru-RU" sz="1700" dirty="0" smtClean="0">
                <a:solidFill>
                  <a:schemeClr val="bg1"/>
                </a:solidFill>
              </a:rPr>
            </a:br>
            <a:endParaRPr lang="ru-RU" sz="1700" dirty="0">
              <a:solidFill>
                <a:schemeClr val="bg1"/>
              </a:solidFill>
            </a:endParaRPr>
          </a:p>
        </p:txBody>
      </p:sp>
      <p:sp>
        <p:nvSpPr>
          <p:cNvPr id="21" name="TextBox 20"/>
          <p:cNvSpPr txBox="1"/>
          <p:nvPr/>
        </p:nvSpPr>
        <p:spPr>
          <a:xfrm>
            <a:off x="1021133" y="3619500"/>
            <a:ext cx="1729509" cy="369332"/>
          </a:xfrm>
          <a:prstGeom prst="rect">
            <a:avLst/>
          </a:prstGeom>
          <a:noFill/>
        </p:spPr>
        <p:txBody>
          <a:bodyPr wrap="square" rtlCol="0">
            <a:spAutoFit/>
          </a:bodyPr>
          <a:lstStyle/>
          <a:p>
            <a:pPr algn="ctr"/>
            <a:r>
              <a:rPr lang="en-US" dirty="0" smtClean="0"/>
              <a:t>Crêpes</a:t>
            </a:r>
            <a:endParaRPr lang="ru-RU" dirty="0"/>
          </a:p>
        </p:txBody>
      </p:sp>
      <p:sp>
        <p:nvSpPr>
          <p:cNvPr id="22" name="TextBox 21"/>
          <p:cNvSpPr txBox="1"/>
          <p:nvPr/>
        </p:nvSpPr>
        <p:spPr>
          <a:xfrm>
            <a:off x="3835737" y="3070462"/>
            <a:ext cx="2808956" cy="1200329"/>
          </a:xfrm>
          <a:prstGeom prst="rect">
            <a:avLst/>
          </a:prstGeom>
          <a:noFill/>
        </p:spPr>
        <p:txBody>
          <a:bodyPr wrap="square" rtlCol="0">
            <a:spAutoFit/>
          </a:bodyPr>
          <a:lstStyle/>
          <a:p>
            <a:r>
              <a:rPr lang="en-US" dirty="0" smtClean="0"/>
              <a:t/>
            </a:r>
            <a:br>
              <a:rPr lang="en-US" dirty="0" smtClean="0"/>
            </a:br>
            <a:endParaRPr lang="en-US" dirty="0" smtClean="0"/>
          </a:p>
          <a:p>
            <a:pPr algn="ctr"/>
            <a:r>
              <a:rPr lang="en-US" dirty="0" smtClean="0"/>
              <a:t>Sandwich</a:t>
            </a:r>
            <a:br>
              <a:rPr lang="en-US" dirty="0" smtClean="0"/>
            </a:br>
            <a:endParaRPr lang="en-US" dirty="0"/>
          </a:p>
        </p:txBody>
      </p:sp>
      <p:sp>
        <p:nvSpPr>
          <p:cNvPr id="23" name="TextBox 22"/>
          <p:cNvSpPr txBox="1"/>
          <p:nvPr/>
        </p:nvSpPr>
        <p:spPr>
          <a:xfrm>
            <a:off x="6846384" y="3589503"/>
            <a:ext cx="2452361" cy="646331"/>
          </a:xfrm>
          <a:prstGeom prst="rect">
            <a:avLst/>
          </a:prstGeom>
          <a:noFill/>
        </p:spPr>
        <p:txBody>
          <a:bodyPr wrap="square" rtlCol="0">
            <a:spAutoFit/>
          </a:bodyPr>
          <a:lstStyle/>
          <a:p>
            <a:pPr algn="ctr"/>
            <a:r>
              <a:rPr lang="en-US" dirty="0" smtClean="0"/>
              <a:t>Baguette</a:t>
            </a:r>
            <a:br>
              <a:rPr lang="en-US" dirty="0" smtClean="0"/>
            </a:br>
            <a:endParaRPr lang="ru-RU" dirty="0"/>
          </a:p>
        </p:txBody>
      </p:sp>
      <p:sp>
        <p:nvSpPr>
          <p:cNvPr id="27" name="TextBox 26"/>
          <p:cNvSpPr txBox="1"/>
          <p:nvPr/>
        </p:nvSpPr>
        <p:spPr>
          <a:xfrm>
            <a:off x="9951664" y="3589503"/>
            <a:ext cx="2386818" cy="646331"/>
          </a:xfrm>
          <a:prstGeom prst="rect">
            <a:avLst/>
          </a:prstGeom>
          <a:noFill/>
        </p:spPr>
        <p:txBody>
          <a:bodyPr wrap="square" rtlCol="0">
            <a:spAutoFit/>
          </a:bodyPr>
          <a:lstStyle/>
          <a:p>
            <a:r>
              <a:rPr lang="ru-RU" dirty="0" smtClean="0"/>
              <a:t>      </a:t>
            </a:r>
            <a:r>
              <a:rPr lang="en-US" dirty="0" smtClean="0"/>
              <a:t>Hamburger</a:t>
            </a:r>
            <a:br>
              <a:rPr lang="en-US" dirty="0" smtClean="0"/>
            </a:br>
            <a:endParaRPr lang="ru-RU" dirty="0"/>
          </a:p>
        </p:txBody>
      </p:sp>
      <p:pic>
        <p:nvPicPr>
          <p:cNvPr id="20" name="Рисунок 19" descr="crepe.jpeg"/>
          <p:cNvPicPr>
            <a:picLocks noChangeAspect="1"/>
          </p:cNvPicPr>
          <p:nvPr/>
        </p:nvPicPr>
        <p:blipFill>
          <a:blip r:embed="rId2" cstate="print"/>
          <a:srcRect l="28413" r="15895" b="23692"/>
          <a:stretch>
            <a:fillRect/>
          </a:stretch>
        </p:blipFill>
        <p:spPr>
          <a:xfrm>
            <a:off x="534572" y="1645921"/>
            <a:ext cx="2926080" cy="1973579"/>
          </a:xfrm>
          <a:prstGeom prst="rect">
            <a:avLst/>
          </a:prstGeom>
        </p:spPr>
      </p:pic>
      <p:pic>
        <p:nvPicPr>
          <p:cNvPr id="25" name="Рисунок 24" descr="saturday-sandwich-d.jpg"/>
          <p:cNvPicPr>
            <a:picLocks noChangeAspect="1"/>
          </p:cNvPicPr>
          <p:nvPr/>
        </p:nvPicPr>
        <p:blipFill>
          <a:blip r:embed="rId3" cstate="print"/>
          <a:srcRect l="5803" r="15325"/>
          <a:stretch>
            <a:fillRect/>
          </a:stretch>
        </p:blipFill>
        <p:spPr>
          <a:xfrm>
            <a:off x="3840480" y="1656741"/>
            <a:ext cx="2799471" cy="1962759"/>
          </a:xfrm>
          <a:prstGeom prst="rect">
            <a:avLst/>
          </a:prstGeom>
        </p:spPr>
      </p:pic>
      <p:pic>
        <p:nvPicPr>
          <p:cNvPr id="26" name="Рисунок 25" descr="Bagetyi-foto.jpg"/>
          <p:cNvPicPr>
            <a:picLocks noChangeAspect="1"/>
          </p:cNvPicPr>
          <p:nvPr/>
        </p:nvPicPr>
        <p:blipFill>
          <a:blip r:embed="rId4" cstate="print"/>
          <a:srcRect l="35439" t="1301" r="5965"/>
          <a:stretch>
            <a:fillRect/>
          </a:stretch>
        </p:blipFill>
        <p:spPr>
          <a:xfrm>
            <a:off x="6949440" y="1674055"/>
            <a:ext cx="2349305" cy="1945445"/>
          </a:xfrm>
          <a:prstGeom prst="rect">
            <a:avLst/>
          </a:prstGeom>
        </p:spPr>
      </p:pic>
      <p:sp>
        <p:nvSpPr>
          <p:cNvPr id="30" name="TextBox 29"/>
          <p:cNvSpPr txBox="1"/>
          <p:nvPr/>
        </p:nvSpPr>
        <p:spPr>
          <a:xfrm>
            <a:off x="9652000" y="1030517"/>
            <a:ext cx="2220686" cy="369332"/>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algn="ctr"/>
            <a:r>
              <a:rPr lang="ru-RU" dirty="0" smtClean="0"/>
              <a:t>Гамбургер</a:t>
            </a:r>
            <a:endParaRPr lang="ru-RU" dirty="0"/>
          </a:p>
        </p:txBody>
      </p:sp>
      <p:pic>
        <p:nvPicPr>
          <p:cNvPr id="32" name="Рисунок 31" descr="Hamburger.jpg"/>
          <p:cNvPicPr>
            <a:picLocks noChangeAspect="1"/>
          </p:cNvPicPr>
          <p:nvPr/>
        </p:nvPicPr>
        <p:blipFill>
          <a:blip r:embed="rId5" cstate="print"/>
          <a:srcRect l="20670" r="26269"/>
          <a:stretch>
            <a:fillRect/>
          </a:stretch>
        </p:blipFill>
        <p:spPr>
          <a:xfrm>
            <a:off x="9637486" y="1654630"/>
            <a:ext cx="2264229" cy="1964870"/>
          </a:xfrm>
          <a:prstGeom prst="rect">
            <a:avLst/>
          </a:prstGeom>
        </p:spPr>
      </p:pic>
    </p:spTree>
    <p:extLst>
      <p:ext uri="{BB962C8B-B14F-4D97-AF65-F5344CB8AC3E}">
        <p14:creationId xmlns:p14="http://schemas.microsoft.com/office/powerpoint/2010/main" val="3480343920"/>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1900</TotalTime>
  <Words>1530</Words>
  <Application>Microsoft Office PowerPoint</Application>
  <PresentationFormat>Широкоэкранный</PresentationFormat>
  <Paragraphs>124</Paragraphs>
  <Slides>10</Slides>
  <Notes>1</Notes>
  <HiddenSlides>0</HiddenSlides>
  <MMClips>0</MMClips>
  <ScaleCrop>false</ScaleCrop>
  <HeadingPairs>
    <vt:vector size="6" baseType="variant">
      <vt:variant>
        <vt:lpstr>Использованные шрифты</vt:lpstr>
      </vt:variant>
      <vt:variant>
        <vt:i4>13</vt:i4>
      </vt:variant>
      <vt:variant>
        <vt:lpstr>Тема</vt:lpstr>
      </vt:variant>
      <vt:variant>
        <vt:i4>1</vt:i4>
      </vt:variant>
      <vt:variant>
        <vt:lpstr>Заголовки слайдов</vt:lpstr>
      </vt:variant>
      <vt:variant>
        <vt:i4>10</vt:i4>
      </vt:variant>
    </vt:vector>
  </HeadingPairs>
  <TitlesOfParts>
    <vt:vector size="24" baseType="lpstr">
      <vt:lpstr>Yu Gothic</vt:lpstr>
      <vt:lpstr>Algerian</vt:lpstr>
      <vt:lpstr>Arial</vt:lpstr>
      <vt:lpstr>Arial Black</vt:lpstr>
      <vt:lpstr>Bahnschrift SemiCondensed</vt:lpstr>
      <vt:lpstr>Bernard MT Condensed</vt:lpstr>
      <vt:lpstr>Blackadder ITC</vt:lpstr>
      <vt:lpstr>Calibri</vt:lpstr>
      <vt:lpstr>Calibri Light</vt:lpstr>
      <vt:lpstr>等线</vt:lpstr>
      <vt:lpstr>Forte</vt:lpstr>
      <vt:lpstr>Franklin Gothic Heavy</vt:lpstr>
      <vt:lpstr>GOST type A</vt:lpstr>
      <vt:lpstr>Тема Office</vt:lpstr>
      <vt:lpstr>Интернациональный Ресторан Быстрого Питания International Fast Food Restaurant Restaurant International de Restauration Rapide Ristorante Fast Food Internazionale Restaurante de Comida Rapida Internacional</vt:lpstr>
      <vt:lpstr>Введение.</vt:lpstr>
      <vt:lpstr>В чём же преимущества данного ресторана для города и его жителей ?</vt:lpstr>
      <vt:lpstr>Презентация PowerPoint</vt:lpstr>
      <vt:lpstr>                              Ориентировочный план помещения и его описание.</vt:lpstr>
      <vt:lpstr>Меню китайской кухни</vt:lpstr>
      <vt:lpstr>Меню мексиканской кухни</vt:lpstr>
      <vt:lpstr>Меню итальянской  кухни</vt:lpstr>
      <vt:lpstr>Меню французской  кухни</vt:lpstr>
      <vt:lpstr>                                Заключение.</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Пользователь Windows</dc:creator>
  <cp:lastModifiedBy>Пользователь Windows</cp:lastModifiedBy>
  <cp:revision>116</cp:revision>
  <dcterms:created xsi:type="dcterms:W3CDTF">2020-09-05T09:25:26Z</dcterms:created>
  <dcterms:modified xsi:type="dcterms:W3CDTF">2020-09-06T17:58:51Z</dcterms:modified>
</cp:coreProperties>
</file>