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59" r:id="rId3"/>
    <p:sldId id="257" r:id="rId4"/>
    <p:sldId id="258" r:id="rId5"/>
    <p:sldId id="260" r:id="rId6"/>
    <p:sldId id="272" r:id="rId7"/>
    <p:sldId id="262" r:id="rId8"/>
    <p:sldId id="263" r:id="rId9"/>
    <p:sldId id="273" r:id="rId10"/>
    <p:sldId id="274" r:id="rId11"/>
    <p:sldId id="275" r:id="rId12"/>
    <p:sldId id="276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BFFC7B-1104-420B-8B3B-66453E1B18D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053976-A9A3-466A-8481-E9E0305E6858}">
      <dgm:prSet phldrT="[Текст]"/>
      <dgm:spPr/>
      <dgm:t>
        <a:bodyPr/>
        <a:lstStyle/>
        <a:p>
          <a:r>
            <a:rPr lang="ru-RU" dirty="0" smtClean="0"/>
            <a:t>Полная стоимость проекта </a:t>
          </a: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1135090</a:t>
          </a:r>
          <a:r>
            <a:rPr lang="ru-RU" dirty="0" smtClean="0"/>
            <a:t> руб.</a:t>
          </a:r>
          <a:endParaRPr lang="ru-RU" dirty="0"/>
        </a:p>
      </dgm:t>
    </dgm:pt>
    <dgm:pt modelId="{1EDB06FC-11E3-4CC3-A982-45740167D586}" type="parTrans" cxnId="{66B0F9BF-3F70-4CFD-9116-D4268F17A38B}">
      <dgm:prSet/>
      <dgm:spPr/>
      <dgm:t>
        <a:bodyPr/>
        <a:lstStyle/>
        <a:p>
          <a:endParaRPr lang="ru-RU"/>
        </a:p>
      </dgm:t>
    </dgm:pt>
    <dgm:pt modelId="{6F059A31-E66E-4A4C-9B0B-DC9579A817C8}" type="sibTrans" cxnId="{66B0F9BF-3F70-4CFD-9116-D4268F17A38B}">
      <dgm:prSet/>
      <dgm:spPr/>
      <dgm:t>
        <a:bodyPr/>
        <a:lstStyle/>
        <a:p>
          <a:endParaRPr lang="ru-RU"/>
        </a:p>
      </dgm:t>
    </dgm:pt>
    <dgm:pt modelId="{E4C9122F-FD8A-48D5-AA0D-04BD311FEAE0}">
      <dgm:prSet phldrT="[Текст]"/>
      <dgm:spPr/>
      <dgm:t>
        <a:bodyPr/>
        <a:lstStyle/>
        <a:p>
          <a:r>
            <a:rPr lang="ru-RU" dirty="0" smtClean="0"/>
            <a:t>Выполнение подготовительных работ: выравнивание площадки 424кв.м. песочным слоем</a:t>
          </a:r>
          <a:endParaRPr lang="ru-RU" dirty="0"/>
        </a:p>
      </dgm:t>
    </dgm:pt>
    <dgm:pt modelId="{30B6E242-D3DB-4867-B1BC-17757CBB8A2C}" type="parTrans" cxnId="{AA074836-EA20-4FFB-93E0-0F4257EBD2A8}">
      <dgm:prSet/>
      <dgm:spPr/>
      <dgm:t>
        <a:bodyPr/>
        <a:lstStyle/>
        <a:p>
          <a:endParaRPr lang="ru-RU"/>
        </a:p>
      </dgm:t>
    </dgm:pt>
    <dgm:pt modelId="{B3AE4F0B-6175-4B32-AEE7-C1BD39B35669}" type="sibTrans" cxnId="{AA074836-EA20-4FFB-93E0-0F4257EBD2A8}">
      <dgm:prSet/>
      <dgm:spPr/>
      <dgm:t>
        <a:bodyPr/>
        <a:lstStyle/>
        <a:p>
          <a:endParaRPr lang="ru-RU"/>
        </a:p>
      </dgm:t>
    </dgm:pt>
    <dgm:pt modelId="{2C0E9C98-CA17-4BF1-96A2-FB6CD78837A3}">
      <dgm:prSet phldrT="[Текст]"/>
      <dgm:spPr/>
      <dgm:t>
        <a:bodyPr/>
        <a:lstStyle/>
        <a:p>
          <a:r>
            <a:rPr lang="ru-RU" dirty="0" smtClean="0"/>
            <a:t>Покрытие велодорожки 60 </a:t>
          </a:r>
          <a:r>
            <a:rPr lang="ru-RU" dirty="0" err="1" smtClean="0"/>
            <a:t>кв.м</a:t>
          </a:r>
          <a:r>
            <a:rPr lang="ru-RU" dirty="0" smtClean="0"/>
            <a:t>. асфальтобетонной смесью (24000,0 </a:t>
          </a:r>
          <a:r>
            <a:rPr lang="ru-RU" dirty="0" err="1" smtClean="0"/>
            <a:t>руб</a:t>
          </a:r>
          <a:r>
            <a:rPr lang="ru-RU" dirty="0" smtClean="0"/>
            <a:t>)</a:t>
          </a:r>
          <a:endParaRPr lang="ru-RU" dirty="0"/>
        </a:p>
      </dgm:t>
    </dgm:pt>
    <dgm:pt modelId="{29BBA280-E770-4201-96C2-1AF1E28FF4A4}" type="parTrans" cxnId="{4CCB5C0E-46BA-4600-90AF-006D85997452}">
      <dgm:prSet/>
      <dgm:spPr/>
      <dgm:t>
        <a:bodyPr/>
        <a:lstStyle/>
        <a:p>
          <a:endParaRPr lang="ru-RU"/>
        </a:p>
      </dgm:t>
    </dgm:pt>
    <dgm:pt modelId="{592C3673-2617-4E05-ADEA-D447AF4A33EA}" type="sibTrans" cxnId="{4CCB5C0E-46BA-4600-90AF-006D85997452}">
      <dgm:prSet/>
      <dgm:spPr/>
      <dgm:t>
        <a:bodyPr/>
        <a:lstStyle/>
        <a:p>
          <a:endParaRPr lang="ru-RU"/>
        </a:p>
      </dgm:t>
    </dgm:pt>
    <dgm:pt modelId="{231528CC-D493-4F82-B853-B5C2E3578B16}">
      <dgm:prSet phldrT="[Текст]"/>
      <dgm:spPr/>
      <dgm:t>
        <a:bodyPr/>
        <a:lstStyle/>
        <a:p>
          <a:r>
            <a:rPr lang="ru-RU" dirty="0" smtClean="0"/>
            <a:t>Установка теневого навеса 24 </a:t>
          </a:r>
          <a:r>
            <a:rPr lang="ru-RU" dirty="0" err="1" smtClean="0"/>
            <a:t>кв.м</a:t>
          </a:r>
          <a:r>
            <a:rPr lang="ru-RU" dirty="0" smtClean="0"/>
            <a:t>.</a:t>
          </a:r>
        </a:p>
        <a:p>
          <a:r>
            <a:rPr lang="ru-RU" dirty="0" smtClean="0"/>
            <a:t>(312000,0 </a:t>
          </a:r>
          <a:r>
            <a:rPr lang="ru-RU" dirty="0" err="1" smtClean="0"/>
            <a:t>руб</a:t>
          </a:r>
          <a:r>
            <a:rPr lang="ru-RU" dirty="0" smtClean="0"/>
            <a:t>)</a:t>
          </a:r>
          <a:endParaRPr lang="ru-RU" dirty="0"/>
        </a:p>
      </dgm:t>
    </dgm:pt>
    <dgm:pt modelId="{6F43E07E-C25B-45B6-B03D-ABE88293B2B7}" type="parTrans" cxnId="{79C68803-9926-4121-B874-55954BE00D97}">
      <dgm:prSet/>
      <dgm:spPr/>
      <dgm:t>
        <a:bodyPr/>
        <a:lstStyle/>
        <a:p>
          <a:endParaRPr lang="ru-RU"/>
        </a:p>
      </dgm:t>
    </dgm:pt>
    <dgm:pt modelId="{59B95BA7-896D-4C90-8C98-279A6ABF35F7}" type="sibTrans" cxnId="{79C68803-9926-4121-B874-55954BE00D97}">
      <dgm:prSet/>
      <dgm:spPr/>
      <dgm:t>
        <a:bodyPr/>
        <a:lstStyle/>
        <a:p>
          <a:endParaRPr lang="ru-RU"/>
        </a:p>
      </dgm:t>
    </dgm:pt>
    <dgm:pt modelId="{E3AF9A55-323A-4EA3-B89A-32EE9E7D2E2A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solidFill>
                <a:schemeClr val="bg1"/>
              </a:solidFill>
            </a:rPr>
            <a:t>Монтаж игрового и спортивного оборудования (471330,0 руб.) ;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8A7F0176-DD4A-43AF-89AA-FBD595351D41}" type="parTrans" cxnId="{7D6D6229-E4EB-44A5-997D-7118FB9CF34E}">
      <dgm:prSet/>
      <dgm:spPr/>
      <dgm:t>
        <a:bodyPr/>
        <a:lstStyle/>
        <a:p>
          <a:endParaRPr lang="ru-RU"/>
        </a:p>
      </dgm:t>
    </dgm:pt>
    <dgm:pt modelId="{4B4BB8B3-4D27-4DB6-A11B-21F1236E4CB5}" type="sibTrans" cxnId="{7D6D6229-E4EB-44A5-997D-7118FB9CF34E}">
      <dgm:prSet/>
      <dgm:spPr/>
      <dgm:t>
        <a:bodyPr/>
        <a:lstStyle/>
        <a:p>
          <a:endParaRPr lang="ru-RU"/>
        </a:p>
      </dgm:t>
    </dgm:pt>
    <dgm:pt modelId="{A209BC03-ACE9-40DF-A7FE-5857D77FFE1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Покрытие игровой площадки   </a:t>
          </a:r>
          <a:r>
            <a:rPr lang="ru-RU" dirty="0" err="1" smtClean="0">
              <a:solidFill>
                <a:schemeClr val="bg1"/>
              </a:solidFill>
            </a:rPr>
            <a:t>ударопоглощающей</a:t>
          </a:r>
          <a:r>
            <a:rPr lang="ru-RU" dirty="0" smtClean="0">
              <a:solidFill>
                <a:schemeClr val="bg1"/>
              </a:solidFill>
            </a:rPr>
            <a:t> плиткой 340 </a:t>
          </a:r>
          <a:r>
            <a:rPr lang="ru-RU" dirty="0" err="1" smtClean="0">
              <a:solidFill>
                <a:schemeClr val="bg1"/>
              </a:solidFill>
            </a:rPr>
            <a:t>кв.м</a:t>
          </a:r>
          <a:r>
            <a:rPr lang="ru-RU" dirty="0" smtClean="0">
              <a:solidFill>
                <a:schemeClr val="bg1"/>
              </a:solidFill>
            </a:rPr>
            <a:t>.</a:t>
          </a:r>
        </a:p>
        <a:p>
          <a:r>
            <a:rPr lang="ru-RU" dirty="0" smtClean="0">
              <a:solidFill>
                <a:schemeClr val="bg1"/>
              </a:solidFill>
            </a:rPr>
            <a:t>(327760,0 руб.))</a:t>
          </a:r>
          <a:endParaRPr lang="ru-RU" dirty="0">
            <a:solidFill>
              <a:schemeClr val="bg1"/>
            </a:solidFill>
          </a:endParaRPr>
        </a:p>
      </dgm:t>
    </dgm:pt>
    <dgm:pt modelId="{BDA7E442-B74D-4A69-ADD8-E18BA64C57BF}" type="parTrans" cxnId="{6A68867A-E780-4E4A-8F83-6D9BC34F247F}">
      <dgm:prSet/>
      <dgm:spPr/>
      <dgm:t>
        <a:bodyPr/>
        <a:lstStyle/>
        <a:p>
          <a:endParaRPr lang="ru-RU"/>
        </a:p>
      </dgm:t>
    </dgm:pt>
    <dgm:pt modelId="{01123608-8C6E-423D-B636-3F9FC525CB04}" type="sibTrans" cxnId="{6A68867A-E780-4E4A-8F83-6D9BC34F247F}">
      <dgm:prSet/>
      <dgm:spPr/>
      <dgm:t>
        <a:bodyPr/>
        <a:lstStyle/>
        <a:p>
          <a:endParaRPr lang="ru-RU"/>
        </a:p>
      </dgm:t>
    </dgm:pt>
    <dgm:pt modelId="{66B93705-0E1B-40D4-B0D3-5BF30543CB55}" type="pres">
      <dgm:prSet presAssocID="{28BFFC7B-1104-420B-8B3B-66453E1B18D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A7EA7-A41C-4AB1-A046-4C5D625F70FD}" type="pres">
      <dgm:prSet presAssocID="{49053976-A9A3-466A-8481-E9E0305E6858}" presName="root1" presStyleCnt="0"/>
      <dgm:spPr/>
    </dgm:pt>
    <dgm:pt modelId="{61EBF12D-7219-4751-AABD-46BF42D20AB5}" type="pres">
      <dgm:prSet presAssocID="{49053976-A9A3-466A-8481-E9E0305E6858}" presName="LevelOneTextNode" presStyleLbl="node0" presStyleIdx="0" presStyleCnt="1" custScaleX="152004" custScaleY="102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96884-DE4D-45F0-855D-EB25E67892A9}" type="pres">
      <dgm:prSet presAssocID="{49053976-A9A3-466A-8481-E9E0305E6858}" presName="level2hierChild" presStyleCnt="0"/>
      <dgm:spPr/>
    </dgm:pt>
    <dgm:pt modelId="{97B0416F-6A8B-4946-939B-4F8C6659B4CF}" type="pres">
      <dgm:prSet presAssocID="{30B6E242-D3DB-4867-B1BC-17757CBB8A2C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CC7B457-66AB-43E9-8898-05C5AC11D036}" type="pres">
      <dgm:prSet presAssocID="{30B6E242-D3DB-4867-B1BC-17757CBB8A2C}" presName="connTx" presStyleLbl="parChTrans1D2" presStyleIdx="0" presStyleCnt="5"/>
      <dgm:spPr/>
      <dgm:t>
        <a:bodyPr/>
        <a:lstStyle/>
        <a:p>
          <a:endParaRPr lang="ru-RU"/>
        </a:p>
      </dgm:t>
    </dgm:pt>
    <dgm:pt modelId="{3CDA717B-0255-44A6-BE57-A7CAB701910F}" type="pres">
      <dgm:prSet presAssocID="{E4C9122F-FD8A-48D5-AA0D-04BD311FEAE0}" presName="root2" presStyleCnt="0"/>
      <dgm:spPr/>
    </dgm:pt>
    <dgm:pt modelId="{13A4FC14-1AF2-456A-9CAD-F9549ACC1513}" type="pres">
      <dgm:prSet presAssocID="{E4C9122F-FD8A-48D5-AA0D-04BD311FEAE0}" presName="LevelTwoTextNode" presStyleLbl="node2" presStyleIdx="0" presStyleCnt="5" custScaleX="16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2D62A-3CF0-4CAB-A3E8-0C2A2A2C1E4C}" type="pres">
      <dgm:prSet presAssocID="{E4C9122F-FD8A-48D5-AA0D-04BD311FEAE0}" presName="level3hierChild" presStyleCnt="0"/>
      <dgm:spPr/>
    </dgm:pt>
    <dgm:pt modelId="{7D5B5EE9-0049-4929-86F3-3BBFA414FD31}" type="pres">
      <dgm:prSet presAssocID="{29BBA280-E770-4201-96C2-1AF1E28FF4A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3AD81D39-B1A8-4A82-819A-4DC233ED7BAC}" type="pres">
      <dgm:prSet presAssocID="{29BBA280-E770-4201-96C2-1AF1E28FF4A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A4F22FB0-1B8B-4D0E-8216-4C2B19668348}" type="pres">
      <dgm:prSet presAssocID="{2C0E9C98-CA17-4BF1-96A2-FB6CD78837A3}" presName="root2" presStyleCnt="0"/>
      <dgm:spPr/>
    </dgm:pt>
    <dgm:pt modelId="{8E3CB55E-1048-4462-9796-4033C90986AD}" type="pres">
      <dgm:prSet presAssocID="{2C0E9C98-CA17-4BF1-96A2-FB6CD78837A3}" presName="LevelTwoTextNode" presStyleLbl="node2" presStyleIdx="1" presStyleCnt="5" custScaleX="166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FB8C28-21B3-4706-A2C8-40A026702FB6}" type="pres">
      <dgm:prSet presAssocID="{2C0E9C98-CA17-4BF1-96A2-FB6CD78837A3}" presName="level3hierChild" presStyleCnt="0"/>
      <dgm:spPr/>
    </dgm:pt>
    <dgm:pt modelId="{CF716475-DAF2-442D-8004-CB383932D8BC}" type="pres">
      <dgm:prSet presAssocID="{6F43E07E-C25B-45B6-B03D-ABE88293B2B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D35C33F9-A230-4F40-A578-27FEC6C3FB37}" type="pres">
      <dgm:prSet presAssocID="{6F43E07E-C25B-45B6-B03D-ABE88293B2B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FDABA41-1270-43E5-A444-C496F47FE56F}" type="pres">
      <dgm:prSet presAssocID="{231528CC-D493-4F82-B853-B5C2E3578B16}" presName="root2" presStyleCnt="0"/>
      <dgm:spPr/>
    </dgm:pt>
    <dgm:pt modelId="{044C0E75-ABC5-48BA-819C-6405983D7E2D}" type="pres">
      <dgm:prSet presAssocID="{231528CC-D493-4F82-B853-B5C2E3578B16}" presName="LevelTwoTextNode" presStyleLbl="node2" presStyleIdx="2" presStyleCnt="5" custScaleX="16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50430-283C-4055-A19D-53C5141C7782}" type="pres">
      <dgm:prSet presAssocID="{231528CC-D493-4F82-B853-B5C2E3578B16}" presName="level3hierChild" presStyleCnt="0"/>
      <dgm:spPr/>
    </dgm:pt>
    <dgm:pt modelId="{163CA234-66AB-42EC-AC38-4184CEF5E350}" type="pres">
      <dgm:prSet presAssocID="{8A7F0176-DD4A-43AF-89AA-FBD595351D4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45F79C9-A45A-4E70-948F-2CD6E00F0903}" type="pres">
      <dgm:prSet presAssocID="{8A7F0176-DD4A-43AF-89AA-FBD595351D4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EF77960A-D52D-4D91-8848-2D8302BEECAB}" type="pres">
      <dgm:prSet presAssocID="{E3AF9A55-323A-4EA3-B89A-32EE9E7D2E2A}" presName="root2" presStyleCnt="0"/>
      <dgm:spPr/>
    </dgm:pt>
    <dgm:pt modelId="{C7C0239F-42E9-4145-AFF2-912A37A396F1}" type="pres">
      <dgm:prSet presAssocID="{E3AF9A55-323A-4EA3-B89A-32EE9E7D2E2A}" presName="LevelTwoTextNode" presStyleLbl="node2" presStyleIdx="3" presStyleCnt="5" custScaleX="166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52B1DB-446D-48B3-831C-0363EB258354}" type="pres">
      <dgm:prSet presAssocID="{E3AF9A55-323A-4EA3-B89A-32EE9E7D2E2A}" presName="level3hierChild" presStyleCnt="0"/>
      <dgm:spPr/>
    </dgm:pt>
    <dgm:pt modelId="{38C89348-B1CA-4CC4-9709-4A12B504FDBF}" type="pres">
      <dgm:prSet presAssocID="{BDA7E442-B74D-4A69-ADD8-E18BA64C57BF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2D889EA-2CAA-48D4-AD02-5D43F435B233}" type="pres">
      <dgm:prSet presAssocID="{BDA7E442-B74D-4A69-ADD8-E18BA64C57B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7434ADC-7C6E-4122-BB23-000C3ED5C685}" type="pres">
      <dgm:prSet presAssocID="{A209BC03-ACE9-40DF-A7FE-5857D77FFE14}" presName="root2" presStyleCnt="0"/>
      <dgm:spPr/>
    </dgm:pt>
    <dgm:pt modelId="{DDA7D551-BB52-4787-A738-06C19D7E0BEC}" type="pres">
      <dgm:prSet presAssocID="{A209BC03-ACE9-40DF-A7FE-5857D77FFE14}" presName="LevelTwoTextNode" presStyleLbl="node2" presStyleIdx="4" presStyleCnt="5" custScaleX="1665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C6103C-D991-4FC2-B96A-94F304452AF1}" type="pres">
      <dgm:prSet presAssocID="{A209BC03-ACE9-40DF-A7FE-5857D77FFE14}" presName="level3hierChild" presStyleCnt="0"/>
      <dgm:spPr/>
    </dgm:pt>
  </dgm:ptLst>
  <dgm:cxnLst>
    <dgm:cxn modelId="{99123C43-5BBB-4A1D-A37D-E9B2E70E7F9F}" type="presOf" srcId="{BDA7E442-B74D-4A69-ADD8-E18BA64C57BF}" destId="{E2D889EA-2CAA-48D4-AD02-5D43F435B233}" srcOrd="1" destOrd="0" presId="urn:microsoft.com/office/officeart/2008/layout/HorizontalMultiLevelHierarchy"/>
    <dgm:cxn modelId="{5DE3B2C8-FCDF-4DEB-9951-22A71FE9D60D}" type="presOf" srcId="{28BFFC7B-1104-420B-8B3B-66453E1B18D2}" destId="{66B93705-0E1B-40D4-B0D3-5BF30543CB55}" srcOrd="0" destOrd="0" presId="urn:microsoft.com/office/officeart/2008/layout/HorizontalMultiLevelHierarchy"/>
    <dgm:cxn modelId="{C5A191BB-7CCF-4934-8ECF-E3400DD86410}" type="presOf" srcId="{231528CC-D493-4F82-B853-B5C2E3578B16}" destId="{044C0E75-ABC5-48BA-819C-6405983D7E2D}" srcOrd="0" destOrd="0" presId="urn:microsoft.com/office/officeart/2008/layout/HorizontalMultiLevelHierarchy"/>
    <dgm:cxn modelId="{D0C89101-FED2-46F4-81F9-47A721A7D185}" type="presOf" srcId="{29BBA280-E770-4201-96C2-1AF1E28FF4A4}" destId="{7D5B5EE9-0049-4929-86F3-3BBFA414FD31}" srcOrd="0" destOrd="0" presId="urn:microsoft.com/office/officeart/2008/layout/HorizontalMultiLevelHierarchy"/>
    <dgm:cxn modelId="{B4744140-67D4-49D1-A62B-33424707B49D}" type="presOf" srcId="{8A7F0176-DD4A-43AF-89AA-FBD595351D41}" destId="{A45F79C9-A45A-4E70-948F-2CD6E00F0903}" srcOrd="1" destOrd="0" presId="urn:microsoft.com/office/officeart/2008/layout/HorizontalMultiLevelHierarchy"/>
    <dgm:cxn modelId="{66B0F9BF-3F70-4CFD-9116-D4268F17A38B}" srcId="{28BFFC7B-1104-420B-8B3B-66453E1B18D2}" destId="{49053976-A9A3-466A-8481-E9E0305E6858}" srcOrd="0" destOrd="0" parTransId="{1EDB06FC-11E3-4CC3-A982-45740167D586}" sibTransId="{6F059A31-E66E-4A4C-9B0B-DC9579A817C8}"/>
    <dgm:cxn modelId="{2FAA8328-7B25-49BB-BA04-DFD9120E7202}" type="presOf" srcId="{6F43E07E-C25B-45B6-B03D-ABE88293B2B7}" destId="{CF716475-DAF2-442D-8004-CB383932D8BC}" srcOrd="0" destOrd="0" presId="urn:microsoft.com/office/officeart/2008/layout/HorizontalMultiLevelHierarchy"/>
    <dgm:cxn modelId="{AA074836-EA20-4FFB-93E0-0F4257EBD2A8}" srcId="{49053976-A9A3-466A-8481-E9E0305E6858}" destId="{E4C9122F-FD8A-48D5-AA0D-04BD311FEAE0}" srcOrd="0" destOrd="0" parTransId="{30B6E242-D3DB-4867-B1BC-17757CBB8A2C}" sibTransId="{B3AE4F0B-6175-4B32-AEE7-C1BD39B35669}"/>
    <dgm:cxn modelId="{BF6EC0FF-94D7-49B8-9489-BCA105029B4D}" type="presOf" srcId="{E4C9122F-FD8A-48D5-AA0D-04BD311FEAE0}" destId="{13A4FC14-1AF2-456A-9CAD-F9549ACC1513}" srcOrd="0" destOrd="0" presId="urn:microsoft.com/office/officeart/2008/layout/HorizontalMultiLevelHierarchy"/>
    <dgm:cxn modelId="{4CCB5C0E-46BA-4600-90AF-006D85997452}" srcId="{49053976-A9A3-466A-8481-E9E0305E6858}" destId="{2C0E9C98-CA17-4BF1-96A2-FB6CD78837A3}" srcOrd="1" destOrd="0" parTransId="{29BBA280-E770-4201-96C2-1AF1E28FF4A4}" sibTransId="{592C3673-2617-4E05-ADEA-D447AF4A33EA}"/>
    <dgm:cxn modelId="{01F8D631-E874-4AF4-BE59-E2BFDEB6E016}" type="presOf" srcId="{30B6E242-D3DB-4867-B1BC-17757CBB8A2C}" destId="{2CC7B457-66AB-43E9-8898-05C5AC11D036}" srcOrd="1" destOrd="0" presId="urn:microsoft.com/office/officeart/2008/layout/HorizontalMultiLevelHierarchy"/>
    <dgm:cxn modelId="{D4E8AB04-D193-4F03-9E36-32B14389016C}" type="presOf" srcId="{2C0E9C98-CA17-4BF1-96A2-FB6CD78837A3}" destId="{8E3CB55E-1048-4462-9796-4033C90986AD}" srcOrd="0" destOrd="0" presId="urn:microsoft.com/office/officeart/2008/layout/HorizontalMultiLevelHierarchy"/>
    <dgm:cxn modelId="{79C68803-9926-4121-B874-55954BE00D97}" srcId="{49053976-A9A3-466A-8481-E9E0305E6858}" destId="{231528CC-D493-4F82-B853-B5C2E3578B16}" srcOrd="2" destOrd="0" parTransId="{6F43E07E-C25B-45B6-B03D-ABE88293B2B7}" sibTransId="{59B95BA7-896D-4C90-8C98-279A6ABF35F7}"/>
    <dgm:cxn modelId="{F9F6069B-B503-4905-A635-546E3744E744}" type="presOf" srcId="{E3AF9A55-323A-4EA3-B89A-32EE9E7D2E2A}" destId="{C7C0239F-42E9-4145-AFF2-912A37A396F1}" srcOrd="0" destOrd="0" presId="urn:microsoft.com/office/officeart/2008/layout/HorizontalMultiLevelHierarchy"/>
    <dgm:cxn modelId="{7D6D6229-E4EB-44A5-997D-7118FB9CF34E}" srcId="{49053976-A9A3-466A-8481-E9E0305E6858}" destId="{E3AF9A55-323A-4EA3-B89A-32EE9E7D2E2A}" srcOrd="3" destOrd="0" parTransId="{8A7F0176-DD4A-43AF-89AA-FBD595351D41}" sibTransId="{4B4BB8B3-4D27-4DB6-A11B-21F1236E4CB5}"/>
    <dgm:cxn modelId="{38B95CF8-1417-4656-80F6-915747CA9252}" type="presOf" srcId="{A209BC03-ACE9-40DF-A7FE-5857D77FFE14}" destId="{DDA7D551-BB52-4787-A738-06C19D7E0BEC}" srcOrd="0" destOrd="0" presId="urn:microsoft.com/office/officeart/2008/layout/HorizontalMultiLevelHierarchy"/>
    <dgm:cxn modelId="{CD4797CC-4802-4CF1-AAD6-D29BCE65BD54}" type="presOf" srcId="{8A7F0176-DD4A-43AF-89AA-FBD595351D41}" destId="{163CA234-66AB-42EC-AC38-4184CEF5E350}" srcOrd="0" destOrd="0" presId="urn:microsoft.com/office/officeart/2008/layout/HorizontalMultiLevelHierarchy"/>
    <dgm:cxn modelId="{6A68867A-E780-4E4A-8F83-6D9BC34F247F}" srcId="{49053976-A9A3-466A-8481-E9E0305E6858}" destId="{A209BC03-ACE9-40DF-A7FE-5857D77FFE14}" srcOrd="4" destOrd="0" parTransId="{BDA7E442-B74D-4A69-ADD8-E18BA64C57BF}" sibTransId="{01123608-8C6E-423D-B636-3F9FC525CB04}"/>
    <dgm:cxn modelId="{5C796873-D874-491C-A7BD-B57E22F8E278}" type="presOf" srcId="{BDA7E442-B74D-4A69-ADD8-E18BA64C57BF}" destId="{38C89348-B1CA-4CC4-9709-4A12B504FDBF}" srcOrd="0" destOrd="0" presId="urn:microsoft.com/office/officeart/2008/layout/HorizontalMultiLevelHierarchy"/>
    <dgm:cxn modelId="{8B4B2BDE-6974-4CAC-8195-BDC1E35FBE23}" type="presOf" srcId="{30B6E242-D3DB-4867-B1BC-17757CBB8A2C}" destId="{97B0416F-6A8B-4946-939B-4F8C6659B4CF}" srcOrd="0" destOrd="0" presId="urn:microsoft.com/office/officeart/2008/layout/HorizontalMultiLevelHierarchy"/>
    <dgm:cxn modelId="{709B29DC-A791-4B0F-899B-5BD4D3D07D1B}" type="presOf" srcId="{49053976-A9A3-466A-8481-E9E0305E6858}" destId="{61EBF12D-7219-4751-AABD-46BF42D20AB5}" srcOrd="0" destOrd="0" presId="urn:microsoft.com/office/officeart/2008/layout/HorizontalMultiLevelHierarchy"/>
    <dgm:cxn modelId="{0BA43BEC-6F83-4CC9-B510-FE90C0F41AFF}" type="presOf" srcId="{6F43E07E-C25B-45B6-B03D-ABE88293B2B7}" destId="{D35C33F9-A230-4F40-A578-27FEC6C3FB37}" srcOrd="1" destOrd="0" presId="urn:microsoft.com/office/officeart/2008/layout/HorizontalMultiLevelHierarchy"/>
    <dgm:cxn modelId="{FD948687-0115-42B9-8728-CF0B1BCED3F2}" type="presOf" srcId="{29BBA280-E770-4201-96C2-1AF1E28FF4A4}" destId="{3AD81D39-B1A8-4A82-819A-4DC233ED7BAC}" srcOrd="1" destOrd="0" presId="urn:microsoft.com/office/officeart/2008/layout/HorizontalMultiLevelHierarchy"/>
    <dgm:cxn modelId="{9F6BD950-72B8-4F79-96E2-23A480AB4C7E}" type="presParOf" srcId="{66B93705-0E1B-40D4-B0D3-5BF30543CB55}" destId="{78BA7EA7-A41C-4AB1-A046-4C5D625F70FD}" srcOrd="0" destOrd="0" presId="urn:microsoft.com/office/officeart/2008/layout/HorizontalMultiLevelHierarchy"/>
    <dgm:cxn modelId="{0578C00B-2505-4BB3-A0FF-0E726DB834B6}" type="presParOf" srcId="{78BA7EA7-A41C-4AB1-A046-4C5D625F70FD}" destId="{61EBF12D-7219-4751-AABD-46BF42D20AB5}" srcOrd="0" destOrd="0" presId="urn:microsoft.com/office/officeart/2008/layout/HorizontalMultiLevelHierarchy"/>
    <dgm:cxn modelId="{C6171E86-7223-4AB7-A780-6D4045D52E2B}" type="presParOf" srcId="{78BA7EA7-A41C-4AB1-A046-4C5D625F70FD}" destId="{3F996884-DE4D-45F0-855D-EB25E67892A9}" srcOrd="1" destOrd="0" presId="urn:microsoft.com/office/officeart/2008/layout/HorizontalMultiLevelHierarchy"/>
    <dgm:cxn modelId="{E41F8838-3D5E-4EC0-A3E2-2FC7387421C2}" type="presParOf" srcId="{3F996884-DE4D-45F0-855D-EB25E67892A9}" destId="{97B0416F-6A8B-4946-939B-4F8C6659B4CF}" srcOrd="0" destOrd="0" presId="urn:microsoft.com/office/officeart/2008/layout/HorizontalMultiLevelHierarchy"/>
    <dgm:cxn modelId="{5B5E3579-8887-44BB-BFD8-BCB7113715FE}" type="presParOf" srcId="{97B0416F-6A8B-4946-939B-4F8C6659B4CF}" destId="{2CC7B457-66AB-43E9-8898-05C5AC11D036}" srcOrd="0" destOrd="0" presId="urn:microsoft.com/office/officeart/2008/layout/HorizontalMultiLevelHierarchy"/>
    <dgm:cxn modelId="{3521B446-E242-4630-9A26-62710C12725A}" type="presParOf" srcId="{3F996884-DE4D-45F0-855D-EB25E67892A9}" destId="{3CDA717B-0255-44A6-BE57-A7CAB701910F}" srcOrd="1" destOrd="0" presId="urn:microsoft.com/office/officeart/2008/layout/HorizontalMultiLevelHierarchy"/>
    <dgm:cxn modelId="{0A117B0F-CDFF-4C2F-AF81-00DEFB901B96}" type="presParOf" srcId="{3CDA717B-0255-44A6-BE57-A7CAB701910F}" destId="{13A4FC14-1AF2-456A-9CAD-F9549ACC1513}" srcOrd="0" destOrd="0" presId="urn:microsoft.com/office/officeart/2008/layout/HorizontalMultiLevelHierarchy"/>
    <dgm:cxn modelId="{D9C02B03-AB85-4299-9E03-65C237777E4F}" type="presParOf" srcId="{3CDA717B-0255-44A6-BE57-A7CAB701910F}" destId="{26A2D62A-3CF0-4CAB-A3E8-0C2A2A2C1E4C}" srcOrd="1" destOrd="0" presId="urn:microsoft.com/office/officeart/2008/layout/HorizontalMultiLevelHierarchy"/>
    <dgm:cxn modelId="{9D5854A5-C8A0-4FE4-BB43-C490B3AF0541}" type="presParOf" srcId="{3F996884-DE4D-45F0-855D-EB25E67892A9}" destId="{7D5B5EE9-0049-4929-86F3-3BBFA414FD31}" srcOrd="2" destOrd="0" presId="urn:microsoft.com/office/officeart/2008/layout/HorizontalMultiLevelHierarchy"/>
    <dgm:cxn modelId="{325E38AE-252F-4143-9720-4D509C7004E2}" type="presParOf" srcId="{7D5B5EE9-0049-4929-86F3-3BBFA414FD31}" destId="{3AD81D39-B1A8-4A82-819A-4DC233ED7BAC}" srcOrd="0" destOrd="0" presId="urn:microsoft.com/office/officeart/2008/layout/HorizontalMultiLevelHierarchy"/>
    <dgm:cxn modelId="{7E734E0E-0260-41B1-A0E2-CF56951491D4}" type="presParOf" srcId="{3F996884-DE4D-45F0-855D-EB25E67892A9}" destId="{A4F22FB0-1B8B-4D0E-8216-4C2B19668348}" srcOrd="3" destOrd="0" presId="urn:microsoft.com/office/officeart/2008/layout/HorizontalMultiLevelHierarchy"/>
    <dgm:cxn modelId="{256BFB3D-A9ED-4C7D-B3DA-A0D55C0CB8FA}" type="presParOf" srcId="{A4F22FB0-1B8B-4D0E-8216-4C2B19668348}" destId="{8E3CB55E-1048-4462-9796-4033C90986AD}" srcOrd="0" destOrd="0" presId="urn:microsoft.com/office/officeart/2008/layout/HorizontalMultiLevelHierarchy"/>
    <dgm:cxn modelId="{8EDE0445-6C87-4311-A9E3-ADEA70E08E95}" type="presParOf" srcId="{A4F22FB0-1B8B-4D0E-8216-4C2B19668348}" destId="{14FB8C28-21B3-4706-A2C8-40A026702FB6}" srcOrd="1" destOrd="0" presId="urn:microsoft.com/office/officeart/2008/layout/HorizontalMultiLevelHierarchy"/>
    <dgm:cxn modelId="{6CA1475A-C8F4-40AA-BD10-E2D3B85FF730}" type="presParOf" srcId="{3F996884-DE4D-45F0-855D-EB25E67892A9}" destId="{CF716475-DAF2-442D-8004-CB383932D8BC}" srcOrd="4" destOrd="0" presId="urn:microsoft.com/office/officeart/2008/layout/HorizontalMultiLevelHierarchy"/>
    <dgm:cxn modelId="{ECA92759-6403-4E49-9E57-052E3CF1814E}" type="presParOf" srcId="{CF716475-DAF2-442D-8004-CB383932D8BC}" destId="{D35C33F9-A230-4F40-A578-27FEC6C3FB37}" srcOrd="0" destOrd="0" presId="urn:microsoft.com/office/officeart/2008/layout/HorizontalMultiLevelHierarchy"/>
    <dgm:cxn modelId="{F7D9C12E-D878-4801-A43F-B75A4FCD54F8}" type="presParOf" srcId="{3F996884-DE4D-45F0-855D-EB25E67892A9}" destId="{1FDABA41-1270-43E5-A444-C496F47FE56F}" srcOrd="5" destOrd="0" presId="urn:microsoft.com/office/officeart/2008/layout/HorizontalMultiLevelHierarchy"/>
    <dgm:cxn modelId="{8121E214-E37A-4BE7-AABF-BCD3E7A10A4A}" type="presParOf" srcId="{1FDABA41-1270-43E5-A444-C496F47FE56F}" destId="{044C0E75-ABC5-48BA-819C-6405983D7E2D}" srcOrd="0" destOrd="0" presId="urn:microsoft.com/office/officeart/2008/layout/HorizontalMultiLevelHierarchy"/>
    <dgm:cxn modelId="{092BD9D8-C2CF-49E1-BB72-BEA724F230FA}" type="presParOf" srcId="{1FDABA41-1270-43E5-A444-C496F47FE56F}" destId="{8FB50430-283C-4055-A19D-53C5141C7782}" srcOrd="1" destOrd="0" presId="urn:microsoft.com/office/officeart/2008/layout/HorizontalMultiLevelHierarchy"/>
    <dgm:cxn modelId="{30D2DC82-4428-44B0-A4A0-D6051291108D}" type="presParOf" srcId="{3F996884-DE4D-45F0-855D-EB25E67892A9}" destId="{163CA234-66AB-42EC-AC38-4184CEF5E350}" srcOrd="6" destOrd="0" presId="urn:microsoft.com/office/officeart/2008/layout/HorizontalMultiLevelHierarchy"/>
    <dgm:cxn modelId="{0A69BB39-71A1-4EFC-A17A-8BB175E38059}" type="presParOf" srcId="{163CA234-66AB-42EC-AC38-4184CEF5E350}" destId="{A45F79C9-A45A-4E70-948F-2CD6E00F0903}" srcOrd="0" destOrd="0" presId="urn:microsoft.com/office/officeart/2008/layout/HorizontalMultiLevelHierarchy"/>
    <dgm:cxn modelId="{0127E814-34E7-49AA-A2B4-2047502BF813}" type="presParOf" srcId="{3F996884-DE4D-45F0-855D-EB25E67892A9}" destId="{EF77960A-D52D-4D91-8848-2D8302BEECAB}" srcOrd="7" destOrd="0" presId="urn:microsoft.com/office/officeart/2008/layout/HorizontalMultiLevelHierarchy"/>
    <dgm:cxn modelId="{662074F7-0776-496C-AA17-1FCF0D5325D3}" type="presParOf" srcId="{EF77960A-D52D-4D91-8848-2D8302BEECAB}" destId="{C7C0239F-42E9-4145-AFF2-912A37A396F1}" srcOrd="0" destOrd="0" presId="urn:microsoft.com/office/officeart/2008/layout/HorizontalMultiLevelHierarchy"/>
    <dgm:cxn modelId="{50FE9D35-B328-4A89-A42D-C9B538BBFC76}" type="presParOf" srcId="{EF77960A-D52D-4D91-8848-2D8302BEECAB}" destId="{B052B1DB-446D-48B3-831C-0363EB258354}" srcOrd="1" destOrd="0" presId="urn:microsoft.com/office/officeart/2008/layout/HorizontalMultiLevelHierarchy"/>
    <dgm:cxn modelId="{C19403B3-75E3-4D47-A56C-5FE66A84872A}" type="presParOf" srcId="{3F996884-DE4D-45F0-855D-EB25E67892A9}" destId="{38C89348-B1CA-4CC4-9709-4A12B504FDBF}" srcOrd="8" destOrd="0" presId="urn:microsoft.com/office/officeart/2008/layout/HorizontalMultiLevelHierarchy"/>
    <dgm:cxn modelId="{2E7CD40F-FB97-4805-9BDB-430D402072AD}" type="presParOf" srcId="{38C89348-B1CA-4CC4-9709-4A12B504FDBF}" destId="{E2D889EA-2CAA-48D4-AD02-5D43F435B233}" srcOrd="0" destOrd="0" presId="urn:microsoft.com/office/officeart/2008/layout/HorizontalMultiLevelHierarchy"/>
    <dgm:cxn modelId="{08DB4FFA-1DC4-48D3-8AF6-8BD13F2E9CE8}" type="presParOf" srcId="{3F996884-DE4D-45F0-855D-EB25E67892A9}" destId="{D7434ADC-7C6E-4122-BB23-000C3ED5C685}" srcOrd="9" destOrd="0" presId="urn:microsoft.com/office/officeart/2008/layout/HorizontalMultiLevelHierarchy"/>
    <dgm:cxn modelId="{92DC70E0-2B6D-4D79-A3C4-C319FE16A698}" type="presParOf" srcId="{D7434ADC-7C6E-4122-BB23-000C3ED5C685}" destId="{DDA7D551-BB52-4787-A738-06C19D7E0BEC}" srcOrd="0" destOrd="0" presId="urn:microsoft.com/office/officeart/2008/layout/HorizontalMultiLevelHierarchy"/>
    <dgm:cxn modelId="{2D57F0C7-EFF0-4E61-BCC8-A96259829CA5}" type="presParOf" srcId="{D7434ADC-7C6E-4122-BB23-000C3ED5C685}" destId="{96C6103C-D991-4FC2-B96A-94F304452AF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89348-B1CA-4CC4-9709-4A12B504FDBF}">
      <dsp:nvSpPr>
        <dsp:cNvPr id="0" name=""/>
        <dsp:cNvSpPr/>
      </dsp:nvSpPr>
      <dsp:spPr>
        <a:xfrm>
          <a:off x="2261642" y="2772308"/>
          <a:ext cx="606045" cy="2309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022" y="0"/>
              </a:lnTo>
              <a:lnTo>
                <a:pt x="303022" y="2309624"/>
              </a:lnTo>
              <a:lnTo>
                <a:pt x="606045" y="23096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04969" y="3867425"/>
        <a:ext cx="119390" cy="119390"/>
      </dsp:txXfrm>
    </dsp:sp>
    <dsp:sp modelId="{163CA234-66AB-42EC-AC38-4184CEF5E350}">
      <dsp:nvSpPr>
        <dsp:cNvPr id="0" name=""/>
        <dsp:cNvSpPr/>
      </dsp:nvSpPr>
      <dsp:spPr>
        <a:xfrm>
          <a:off x="2261642" y="2772308"/>
          <a:ext cx="606045" cy="1154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022" y="0"/>
              </a:lnTo>
              <a:lnTo>
                <a:pt x="303022" y="1154812"/>
              </a:lnTo>
              <a:lnTo>
                <a:pt x="606045" y="115481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2060" y="3317109"/>
        <a:ext cx="65208" cy="65208"/>
      </dsp:txXfrm>
    </dsp:sp>
    <dsp:sp modelId="{CF716475-DAF2-442D-8004-CB383932D8BC}">
      <dsp:nvSpPr>
        <dsp:cNvPr id="0" name=""/>
        <dsp:cNvSpPr/>
      </dsp:nvSpPr>
      <dsp:spPr>
        <a:xfrm>
          <a:off x="2261642" y="2726588"/>
          <a:ext cx="6060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604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9513" y="2757156"/>
        <a:ext cx="30302" cy="30302"/>
      </dsp:txXfrm>
    </dsp:sp>
    <dsp:sp modelId="{7D5B5EE9-0049-4929-86F3-3BBFA414FD31}">
      <dsp:nvSpPr>
        <dsp:cNvPr id="0" name=""/>
        <dsp:cNvSpPr/>
      </dsp:nvSpPr>
      <dsp:spPr>
        <a:xfrm>
          <a:off x="2261642" y="1617495"/>
          <a:ext cx="606045" cy="1154812"/>
        </a:xfrm>
        <a:custGeom>
          <a:avLst/>
          <a:gdLst/>
          <a:ahLst/>
          <a:cxnLst/>
          <a:rect l="0" t="0" r="0" b="0"/>
          <a:pathLst>
            <a:path>
              <a:moveTo>
                <a:pt x="0" y="1154812"/>
              </a:moveTo>
              <a:lnTo>
                <a:pt x="303022" y="1154812"/>
              </a:lnTo>
              <a:lnTo>
                <a:pt x="303022" y="0"/>
              </a:lnTo>
              <a:lnTo>
                <a:pt x="6060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32060" y="2162297"/>
        <a:ext cx="65208" cy="65208"/>
      </dsp:txXfrm>
    </dsp:sp>
    <dsp:sp modelId="{97B0416F-6A8B-4946-939B-4F8C6659B4CF}">
      <dsp:nvSpPr>
        <dsp:cNvPr id="0" name=""/>
        <dsp:cNvSpPr/>
      </dsp:nvSpPr>
      <dsp:spPr>
        <a:xfrm>
          <a:off x="2261642" y="462683"/>
          <a:ext cx="606045" cy="2309624"/>
        </a:xfrm>
        <a:custGeom>
          <a:avLst/>
          <a:gdLst/>
          <a:ahLst/>
          <a:cxnLst/>
          <a:rect l="0" t="0" r="0" b="0"/>
          <a:pathLst>
            <a:path>
              <a:moveTo>
                <a:pt x="0" y="2309624"/>
              </a:moveTo>
              <a:lnTo>
                <a:pt x="303022" y="2309624"/>
              </a:lnTo>
              <a:lnTo>
                <a:pt x="303022" y="0"/>
              </a:lnTo>
              <a:lnTo>
                <a:pt x="60604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04969" y="1557800"/>
        <a:ext cx="119390" cy="119390"/>
      </dsp:txXfrm>
    </dsp:sp>
    <dsp:sp modelId="{61EBF12D-7219-4751-AABD-46BF42D20AB5}">
      <dsp:nvSpPr>
        <dsp:cNvPr id="0" name=""/>
        <dsp:cNvSpPr/>
      </dsp:nvSpPr>
      <dsp:spPr>
        <a:xfrm rot="16200000">
          <a:off x="-924783" y="2070163"/>
          <a:ext cx="4968562" cy="14042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Полная стоимость проекта </a:t>
          </a:r>
          <a:r>
            <a:rPr lang="ru-RU" sz="3800" kern="1200" dirty="0" smtClean="0">
              <a:solidFill>
                <a:schemeClr val="accent6">
                  <a:lumMod val="75000"/>
                </a:schemeClr>
              </a:solidFill>
            </a:rPr>
            <a:t>1135090</a:t>
          </a:r>
          <a:r>
            <a:rPr lang="ru-RU" sz="3800" kern="1200" dirty="0" smtClean="0"/>
            <a:t> руб.</a:t>
          </a:r>
          <a:endParaRPr lang="ru-RU" sz="3800" kern="1200" dirty="0"/>
        </a:p>
      </dsp:txBody>
      <dsp:txXfrm>
        <a:off x="-924783" y="2070163"/>
        <a:ext cx="4968562" cy="1404288"/>
      </dsp:txXfrm>
    </dsp:sp>
    <dsp:sp modelId="{13A4FC14-1AF2-456A-9CAD-F9549ACC1513}">
      <dsp:nvSpPr>
        <dsp:cNvPr id="0" name=""/>
        <dsp:cNvSpPr/>
      </dsp:nvSpPr>
      <dsp:spPr>
        <a:xfrm>
          <a:off x="2867687" y="758"/>
          <a:ext cx="5059935" cy="92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Выполнение подготовительных работ: выравнивание площадки 424кв.м. песочным слоем</a:t>
          </a:r>
          <a:endParaRPr lang="ru-RU" sz="1700" kern="1200" dirty="0"/>
        </a:p>
      </dsp:txBody>
      <dsp:txXfrm>
        <a:off x="2867687" y="758"/>
        <a:ext cx="5059935" cy="923849"/>
      </dsp:txXfrm>
    </dsp:sp>
    <dsp:sp modelId="{8E3CB55E-1048-4462-9796-4033C90986AD}">
      <dsp:nvSpPr>
        <dsp:cNvPr id="0" name=""/>
        <dsp:cNvSpPr/>
      </dsp:nvSpPr>
      <dsp:spPr>
        <a:xfrm>
          <a:off x="2867687" y="1155570"/>
          <a:ext cx="5046450" cy="92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Покрытие велодорожки 60 </a:t>
          </a:r>
          <a:r>
            <a:rPr lang="ru-RU" sz="1700" kern="1200" dirty="0" err="1" smtClean="0"/>
            <a:t>кв.м</a:t>
          </a:r>
          <a:r>
            <a:rPr lang="ru-RU" sz="1700" kern="1200" dirty="0" smtClean="0"/>
            <a:t>. асфальтобетонной смесью (24000,0 </a:t>
          </a:r>
          <a:r>
            <a:rPr lang="ru-RU" sz="1700" kern="1200" dirty="0" err="1" smtClean="0"/>
            <a:t>руб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2867687" y="1155570"/>
        <a:ext cx="5046450" cy="923849"/>
      </dsp:txXfrm>
    </dsp:sp>
    <dsp:sp modelId="{044C0E75-ABC5-48BA-819C-6405983D7E2D}">
      <dsp:nvSpPr>
        <dsp:cNvPr id="0" name=""/>
        <dsp:cNvSpPr/>
      </dsp:nvSpPr>
      <dsp:spPr>
        <a:xfrm>
          <a:off x="2867687" y="2310383"/>
          <a:ext cx="5059935" cy="92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Установка теневого навеса 24 </a:t>
          </a:r>
          <a:r>
            <a:rPr lang="ru-RU" sz="1700" kern="1200" dirty="0" err="1" smtClean="0"/>
            <a:t>кв.м</a:t>
          </a:r>
          <a:r>
            <a:rPr lang="ru-RU" sz="1700" kern="1200" dirty="0" smtClean="0"/>
            <a:t>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(312000,0 </a:t>
          </a:r>
          <a:r>
            <a:rPr lang="ru-RU" sz="1700" kern="1200" dirty="0" err="1" smtClean="0"/>
            <a:t>руб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2867687" y="2310383"/>
        <a:ext cx="5059935" cy="923849"/>
      </dsp:txXfrm>
    </dsp:sp>
    <dsp:sp modelId="{C7C0239F-42E9-4145-AFF2-912A37A396F1}">
      <dsp:nvSpPr>
        <dsp:cNvPr id="0" name=""/>
        <dsp:cNvSpPr/>
      </dsp:nvSpPr>
      <dsp:spPr>
        <a:xfrm>
          <a:off x="2867687" y="3465195"/>
          <a:ext cx="5059935" cy="92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bg1"/>
              </a:solidFill>
            </a:rPr>
            <a:t>Монтаж игрового и спортивного оборудования (471330,0 руб.) ;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867687" y="3465195"/>
        <a:ext cx="5059935" cy="923849"/>
      </dsp:txXfrm>
    </dsp:sp>
    <dsp:sp modelId="{DDA7D551-BB52-4787-A738-06C19D7E0BEC}">
      <dsp:nvSpPr>
        <dsp:cNvPr id="0" name=""/>
        <dsp:cNvSpPr/>
      </dsp:nvSpPr>
      <dsp:spPr>
        <a:xfrm>
          <a:off x="2867687" y="4620007"/>
          <a:ext cx="5046450" cy="9238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Покрытие игровой площадки   </a:t>
          </a:r>
          <a:r>
            <a:rPr lang="ru-RU" sz="1500" kern="1200" dirty="0" err="1" smtClean="0">
              <a:solidFill>
                <a:schemeClr val="bg1"/>
              </a:solidFill>
            </a:rPr>
            <a:t>ударопоглощающей</a:t>
          </a:r>
          <a:r>
            <a:rPr lang="ru-RU" sz="1500" kern="1200" dirty="0" smtClean="0">
              <a:solidFill>
                <a:schemeClr val="bg1"/>
              </a:solidFill>
            </a:rPr>
            <a:t> плиткой 340 </a:t>
          </a:r>
          <a:r>
            <a:rPr lang="ru-RU" sz="1500" kern="1200" dirty="0" err="1" smtClean="0">
              <a:solidFill>
                <a:schemeClr val="bg1"/>
              </a:solidFill>
            </a:rPr>
            <a:t>кв.м</a:t>
          </a:r>
          <a:r>
            <a:rPr lang="ru-RU" sz="1500" kern="1200" dirty="0" smtClean="0">
              <a:solidFill>
                <a:schemeClr val="bg1"/>
              </a:solidFill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bg1"/>
              </a:solidFill>
            </a:rPr>
            <a:t>(327760,0 руб.))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867687" y="4620007"/>
        <a:ext cx="5046450" cy="923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87905-E3D5-462A-8F5B-FF6110C13F1D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27C4C0-429D-4871-8A1D-9E98CC669C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39"/>
            <a:ext cx="8640959" cy="108012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«Детский сад № 39»</a:t>
            </a:r>
          </a:p>
          <a:p>
            <a:pPr algn="ctr"/>
            <a:r>
              <a:rPr lang="ru-RU" sz="2400" b="1" dirty="0">
                <a:solidFill>
                  <a:srgbClr val="212745"/>
                </a:solidFill>
                <a:ea typeface="+mj-ea"/>
                <a:cs typeface="+mj-cs"/>
              </a:rPr>
              <a:t>Ленинск – Кузнецкий городской округ</a:t>
            </a:r>
            <a:r>
              <a:rPr lang="ru-RU" sz="24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  <a:t/>
            </a:r>
            <a:br>
              <a:rPr lang="ru-RU" sz="24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a typeface="+mj-ea"/>
                <a:cs typeface="+mj-cs"/>
              </a:rPr>
            </a:b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46909"/>
            <a:ext cx="8640959" cy="535044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>
                <a:solidFill>
                  <a:srgbClr val="C00000"/>
                </a:solidFill>
                <a:effectLst/>
              </a:rPr>
              <a:t>Проект инициативного бюджетирования </a:t>
            </a:r>
            <a:br>
              <a:rPr lang="ru-RU" sz="3600" dirty="0">
                <a:solidFill>
                  <a:srgbClr val="C00000"/>
                </a:solidFill>
                <a:effectLst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36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effectLst/>
              </a:rPr>
            </a:br>
            <a:r>
              <a:rPr lang="ru-RU" sz="3600" i="1" dirty="0">
                <a:solidFill>
                  <a:srgbClr val="C00000"/>
                </a:solidFill>
                <a:effectLst/>
              </a:rPr>
              <a:t/>
            </a:r>
            <a:br>
              <a:rPr lang="ru-RU" sz="3600" i="1" dirty="0">
                <a:solidFill>
                  <a:srgbClr val="C00000"/>
                </a:solidFill>
                <a:effectLst/>
              </a:rPr>
            </a:br>
            <a:r>
              <a:rPr lang="ru-RU" sz="36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effectLst/>
              </a:rPr>
            </a:br>
            <a:r>
              <a:rPr lang="ru-RU" sz="3600" i="1" dirty="0">
                <a:solidFill>
                  <a:srgbClr val="C00000"/>
                </a:solidFill>
                <a:effectLst/>
              </a:rPr>
              <a:t/>
            </a:r>
            <a:br>
              <a:rPr lang="ru-RU" sz="3600" i="1" dirty="0">
                <a:solidFill>
                  <a:srgbClr val="C00000"/>
                </a:solidFill>
                <a:effectLst/>
              </a:rPr>
            </a:br>
            <a:r>
              <a:rPr lang="ru-RU" sz="3600" i="1" dirty="0" smtClean="0">
                <a:solidFill>
                  <a:srgbClr val="C00000"/>
                </a:solidFill>
                <a:effectLst/>
              </a:rPr>
              <a:t/>
            </a:r>
            <a:br>
              <a:rPr lang="ru-RU" sz="3600" i="1" dirty="0" smtClean="0">
                <a:solidFill>
                  <a:srgbClr val="C00000"/>
                </a:solidFill>
                <a:effectLst/>
              </a:rPr>
            </a:br>
            <a:r>
              <a:rPr lang="ru-RU" sz="3600" i="1" dirty="0">
                <a:solidFill>
                  <a:srgbClr val="C00000"/>
                </a:solidFill>
                <a:effectLst/>
              </a:rPr>
              <a:t/>
            </a:r>
            <a:br>
              <a:rPr lang="ru-RU" sz="3600" i="1" dirty="0">
                <a:solidFill>
                  <a:srgbClr val="C00000"/>
                </a:solidFill>
                <a:effectLst/>
              </a:rPr>
            </a:br>
            <a:r>
              <a:rPr lang="ru-RU" sz="1600" dirty="0" smtClean="0">
                <a:solidFill>
                  <a:schemeClr val="tx2"/>
                </a:solidFill>
                <a:effectLst/>
              </a:rPr>
              <a:t>Л</a:t>
            </a:r>
            <a:r>
              <a:rPr lang="ru-RU" sz="1600" dirty="0">
                <a:solidFill>
                  <a:schemeClr val="tx2"/>
                </a:solidFill>
                <a:effectLst/>
              </a:rPr>
              <a:t/>
            </a:r>
            <a:br>
              <a:rPr lang="ru-RU" sz="1600" dirty="0">
                <a:solidFill>
                  <a:schemeClr val="tx2"/>
                </a:solidFill>
                <a:effectLst/>
              </a:rPr>
            </a:br>
            <a:r>
              <a:rPr lang="ru-RU" sz="1600" dirty="0" smtClean="0">
                <a:solidFill>
                  <a:schemeClr val="tx2"/>
                </a:solidFill>
                <a:effectLst/>
              </a:rPr>
              <a:t>2019 год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15" y="2996952"/>
            <a:ext cx="4323738" cy="292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9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6264696"/>
          </a:xfrm>
        </p:spPr>
        <p:txBody>
          <a:bodyPr/>
          <a:lstStyle/>
          <a:p>
            <a:pPr marL="45720" lv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4. Произведен </a:t>
            </a:r>
            <a:r>
              <a:rPr lang="ru-RU" sz="2400" dirty="0">
                <a:solidFill>
                  <a:schemeClr val="tx2"/>
                </a:solidFill>
              </a:rPr>
              <a:t>сметный расчет игровой площадки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08118"/>
              </p:ext>
            </p:extLst>
          </p:nvPr>
        </p:nvGraphicFramePr>
        <p:xfrm>
          <a:off x="1232554" y="836712"/>
          <a:ext cx="6795829" cy="56538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1101"/>
                <a:gridCol w="2634824"/>
                <a:gridCol w="1022255"/>
                <a:gridCol w="1065447"/>
                <a:gridCol w="691101"/>
                <a:gridCol w="691101"/>
              </a:tblGrid>
              <a:tr h="13193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Сметный расчет благоустройства и оснащения универсальной игровой площадки "Kinder-skills"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700">
                        <a:effectLst/>
                        <a:latin typeface="Calibri"/>
                      </a:endParaRPr>
                    </a:p>
                  </a:txBody>
                  <a:tcPr marL="44306" marR="44306" marT="0" marB="0" anchor="b"/>
                </a:tc>
              </a:tr>
              <a:tr h="567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п/п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услуги / товара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ед. измерения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необходимое количество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цена (руб.)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сумма (руб.)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392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Плитка для детских площадок 500x500 мм, 16 мм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кв.м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964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327760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4284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Покрытие велодорожки   асфальтобетонной смесью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кв.м.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24000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Теневой навес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кв.м.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13000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312000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Игровой комплекс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66600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66600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Песочница с крышкой и грибком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26460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26460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столик детский с навесом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59430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59430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58907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Качеля двойная с гибкими подвесами и пластиковым сиденьем со спинкой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47740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47740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Спортивный комплекс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141760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141760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Игровой элемент "Машинка"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21940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21940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Качалка-балансир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13170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13170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19635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игровой элемент "Скутер"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18630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18630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392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Развивающий комплекс "Замок знаний"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шт.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75600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75600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  <a:tr h="392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ИТОГО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1135090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306" marR="44306" marT="0" marB="0" anchor="b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406650" y="727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6264696"/>
          </a:xfrm>
        </p:spPr>
        <p:txBody>
          <a:bodyPr/>
          <a:lstStyle/>
          <a:p>
            <a:pPr marL="45720" lvl="0" indent="0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5. Привлечены  </a:t>
            </a:r>
            <a:r>
              <a:rPr lang="ru-RU" sz="2400" dirty="0">
                <a:solidFill>
                  <a:schemeClr val="tx2"/>
                </a:solidFill>
              </a:rPr>
              <a:t>спонсоры к поддержке проекта</a:t>
            </a:r>
          </a:p>
          <a:p>
            <a:endParaRPr lang="ru-RU" dirty="0"/>
          </a:p>
        </p:txBody>
      </p:sp>
      <p:pic>
        <p:nvPicPr>
          <p:cNvPr id="6" name="Рисунок 5" descr="C:\Users\111\AppData\Local\Microsoft\Windows\Temporary Internet Files\Content.Word\IMG_20191106_1528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6682">
            <a:off x="1235805" y="1583161"/>
            <a:ext cx="3257564" cy="4830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11\AppData\Local\Microsoft\Windows\Temporary Internet Files\Content.Word\IMG_20191106_1526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637">
            <a:off x="4470412" y="1557141"/>
            <a:ext cx="3704898" cy="4882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7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336704"/>
          </a:xfrm>
        </p:spPr>
        <p:txBody>
          <a:bodyPr/>
          <a:lstStyle/>
          <a:p>
            <a:pPr marL="45720" lvl="0" indent="0">
              <a:buNone/>
            </a:pPr>
            <a:r>
              <a:rPr lang="ru-RU" dirty="0" smtClean="0"/>
              <a:t>	6. </a:t>
            </a:r>
            <a:r>
              <a:rPr lang="ru-RU" sz="2400" dirty="0" smtClean="0">
                <a:solidFill>
                  <a:schemeClr val="tx2"/>
                </a:solidFill>
              </a:rPr>
              <a:t>Составлена </a:t>
            </a:r>
            <a:r>
              <a:rPr lang="ru-RU" sz="2400" dirty="0">
                <a:solidFill>
                  <a:schemeClr val="tx2"/>
                </a:solidFill>
              </a:rPr>
              <a:t>заявка на конкурс и собраны все сопутствующие </a:t>
            </a:r>
            <a:r>
              <a:rPr lang="ru-RU" sz="2400" dirty="0" smtClean="0">
                <a:solidFill>
                  <a:schemeClr val="tx2"/>
                </a:solidFill>
              </a:rPr>
              <a:t>документы.</a:t>
            </a:r>
            <a:endParaRPr lang="ru-RU" sz="2400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C:\Users\111\Desktop\IMG_20191106_1536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39248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11\Desktop\IMG_20191106_1536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240530" cy="318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9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120680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Что получим в </a:t>
            </a:r>
            <a:r>
              <a:rPr lang="ru-RU" sz="2400" b="1" dirty="0" smtClean="0">
                <a:solidFill>
                  <a:srgbClr val="C00000"/>
                </a:solidFill>
              </a:rPr>
              <a:t>результате?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безопасную, современную, привлекательную, универсальную детскую игровую площадку для формирования социальных навыков и занятий по интересам  на </a:t>
            </a:r>
            <a:r>
              <a:rPr lang="ru-RU" sz="2000" dirty="0">
                <a:solidFill>
                  <a:schemeClr val="tx2"/>
                </a:solidFill>
              </a:rPr>
              <a:t>свежем </a:t>
            </a:r>
            <a:r>
              <a:rPr lang="ru-RU" sz="2000" dirty="0" smtClean="0">
                <a:solidFill>
                  <a:schemeClr val="tx2"/>
                </a:solidFill>
              </a:rPr>
              <a:t>воздухе;</a:t>
            </a:r>
          </a:p>
          <a:p>
            <a:pPr algn="just"/>
            <a:r>
              <a:rPr lang="ru-RU" sz="2000" dirty="0" smtClean="0">
                <a:solidFill>
                  <a:schemeClr val="tx2"/>
                </a:solidFill>
              </a:rPr>
              <a:t>участие </a:t>
            </a:r>
            <a:r>
              <a:rPr lang="ru-RU" sz="2000" dirty="0">
                <a:solidFill>
                  <a:srgbClr val="212745"/>
                </a:solidFill>
              </a:rPr>
              <a:t>экономически </a:t>
            </a:r>
            <a:r>
              <a:rPr lang="ru-RU" sz="2000" dirty="0" smtClean="0">
                <a:solidFill>
                  <a:srgbClr val="212745"/>
                </a:solidFill>
              </a:rPr>
              <a:t>активного населения города Л-Кузнецкого</a:t>
            </a:r>
            <a:r>
              <a:rPr lang="ru-RU" sz="2000" dirty="0">
                <a:solidFill>
                  <a:srgbClr val="212745"/>
                </a:solidFill>
              </a:rPr>
              <a:t> с самым разным </a:t>
            </a:r>
            <a:r>
              <a:rPr lang="ru-RU" sz="2000" dirty="0" smtClean="0">
                <a:solidFill>
                  <a:srgbClr val="212745"/>
                </a:solidFill>
              </a:rPr>
              <a:t>опытом</a:t>
            </a:r>
            <a:r>
              <a:rPr lang="ru-RU" sz="2000" dirty="0" smtClean="0">
                <a:solidFill>
                  <a:schemeClr val="tx2"/>
                </a:solidFill>
              </a:rPr>
              <a:t>, </a:t>
            </a:r>
            <a:r>
              <a:rPr lang="ru-RU" sz="2000" dirty="0">
                <a:solidFill>
                  <a:schemeClr val="tx2"/>
                </a:solidFill>
              </a:rPr>
              <a:t>которые раньше никогда не участвовали в решении общих </a:t>
            </a:r>
            <a:r>
              <a:rPr lang="ru-RU" sz="2000" dirty="0" smtClean="0">
                <a:solidFill>
                  <a:schemeClr val="tx2"/>
                </a:solidFill>
              </a:rPr>
              <a:t>проблем. </a:t>
            </a:r>
          </a:p>
          <a:p>
            <a:pPr lvl="0" algn="just">
              <a:buClr>
                <a:srgbClr val="F14124">
                  <a:lumMod val="75000"/>
                </a:srgbClr>
              </a:buClr>
            </a:pPr>
            <a:r>
              <a:rPr lang="ru-RU" sz="2000" dirty="0">
                <a:solidFill>
                  <a:srgbClr val="212745"/>
                </a:solidFill>
              </a:rPr>
              <a:t>Удовлетворение жителей от  участия в решении общих проблем и понимание, что любые проблемы легче решать  совместно.</a:t>
            </a: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         </a:t>
            </a:r>
          </a:p>
          <a:p>
            <a:pPr marL="45720" indent="0" algn="just">
              <a:buNone/>
            </a:pPr>
            <a:r>
              <a:rPr lang="ru-RU" sz="1600" dirty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                прошлое…                                                                     будущее!!!</a:t>
            </a: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            </a:t>
            </a: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 algn="ctr">
              <a:buNone/>
            </a:pPr>
            <a:endParaRPr lang="ru-RU" sz="1600" dirty="0">
              <a:solidFill>
                <a:schemeClr val="tx2"/>
              </a:solidFill>
            </a:endParaRP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:\Users\111\AppData\Local\Temp\Rar$DIa0.246\проек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816425" cy="2411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111\AppData\Local\Temp\Rar$DIa0.470\участок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032448" cy="2411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748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437496" cy="35516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77" y="332656"/>
            <a:ext cx="4058677" cy="31992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>
            <a:spLocks noChangeArrowheads="1"/>
          </p:cNvSpPr>
          <p:nvPr/>
        </p:nvSpPr>
        <p:spPr bwMode="auto">
          <a:xfrm>
            <a:off x="2123729" y="4797152"/>
            <a:ext cx="554389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652519,   Ленинск-Кузнецкий городской округ,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пер. Комбайнеров, 2, 5  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т. 8(38456) 90-5-22, 90-5-23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 mdou-39-2011@mail.ru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 http://mdou39lk.lbihost.ru/ </a:t>
            </a:r>
          </a:p>
        </p:txBody>
      </p:sp>
    </p:spTree>
    <p:extLst>
      <p:ext uri="{BB962C8B-B14F-4D97-AF65-F5344CB8AC3E}">
        <p14:creationId xmlns:p14="http://schemas.microsoft.com/office/powerpoint/2010/main" val="26325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52928" cy="626469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dirty="0" smtClean="0"/>
              <a:t>	</a:t>
            </a:r>
            <a:r>
              <a:rPr lang="ru-RU" sz="32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Цель:</a:t>
            </a:r>
            <a:endParaRPr lang="ru-RU" sz="2800" dirty="0" smtClean="0"/>
          </a:p>
          <a:p>
            <a:pPr algn="ctr"/>
            <a:r>
              <a:rPr lang="ru-RU" u="sng" dirty="0"/>
              <a:t>благоустройство  и оснащение игровой универсальной площадки “</a:t>
            </a:r>
            <a:r>
              <a:rPr lang="en-US" u="sng" dirty="0"/>
              <a:t>KINDER</a:t>
            </a:r>
            <a:r>
              <a:rPr lang="ru-RU" u="sng" dirty="0"/>
              <a:t>-</a:t>
            </a:r>
            <a:r>
              <a:rPr lang="en-US" u="sng" dirty="0"/>
              <a:t>SKILLS</a:t>
            </a:r>
            <a:r>
              <a:rPr lang="ru-RU" u="sng" dirty="0"/>
              <a:t>» на территории муниципального бюджетного дошкольного образовательного учреждения «Детский сад № 39» по адресу: </a:t>
            </a:r>
            <a:r>
              <a:rPr lang="ru-RU" u="sng" dirty="0" err="1"/>
              <a:t>г.Ленинск</a:t>
            </a:r>
            <a:r>
              <a:rPr lang="ru-RU" u="sng" dirty="0"/>
              <a:t>-Кузнецкий, пер.Комбайнеров,2. </a:t>
            </a:r>
            <a:endParaRPr lang="ru-RU" dirty="0"/>
          </a:p>
        </p:txBody>
      </p:sp>
      <p:pic>
        <p:nvPicPr>
          <p:cNvPr id="5" name="Рисунок 4" descr="C:\Users\111\AppData\Local\Temp\Rar$DIa0.246\проект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904657" cy="3701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08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 Оборудование не </a:t>
            </a:r>
            <a:r>
              <a:rPr lang="ru-RU" sz="2400" dirty="0">
                <a:solidFill>
                  <a:schemeClr val="tx2"/>
                </a:solidFill>
              </a:rPr>
              <a:t>соответствует национальному стандарту РФ «ОБОРУДОВАНИЕ И ПОКРЫТИЯ ДЕТСКИХ ИГРОВЫХ ПЛОЩАДОК», </a:t>
            </a:r>
            <a:r>
              <a:rPr lang="ru-RU" sz="2400" dirty="0" smtClean="0">
                <a:solidFill>
                  <a:schemeClr val="tx2"/>
                </a:solidFill>
              </a:rPr>
              <a:t>утв.  </a:t>
            </a:r>
            <a:r>
              <a:rPr lang="ru-RU" sz="2400" dirty="0">
                <a:solidFill>
                  <a:schemeClr val="tx2"/>
                </a:solidFill>
              </a:rPr>
              <a:t>Приказом Федерального агентства по техническому регулированию и метрологии от 24 июня 2013 г. N 182-ст.  </a:t>
            </a:r>
          </a:p>
          <a:p>
            <a:endParaRPr lang="ru-RU" dirty="0"/>
          </a:p>
        </p:txBody>
      </p:sp>
      <p:pic>
        <p:nvPicPr>
          <p:cNvPr id="5" name="Рисунок 4" descr="C:\Users\111\Desktop\IMG_20191106_1342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89223"/>
            <a:ext cx="324036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111\Desktop\IMG_20191106_1342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3888432" cy="3592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43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/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Свободная площадь  424 </a:t>
            </a:r>
            <a:r>
              <a:rPr lang="ru-RU" sz="2400" dirty="0" err="1">
                <a:solidFill>
                  <a:schemeClr val="tx2"/>
                </a:solidFill>
              </a:rPr>
              <a:t>кв.м</a:t>
            </a:r>
            <a:r>
              <a:rPr lang="ru-RU" sz="2400" dirty="0">
                <a:solidFill>
                  <a:schemeClr val="tx2"/>
                </a:solidFill>
              </a:rPr>
              <a:t>. используется детским садом как спортивная площадка с выносным </a:t>
            </a:r>
            <a:r>
              <a:rPr lang="ru-RU" sz="2400" dirty="0" smtClean="0">
                <a:solidFill>
                  <a:schemeClr val="tx2"/>
                </a:solidFill>
              </a:rPr>
              <a:t>  </a:t>
            </a:r>
            <a:r>
              <a:rPr lang="ru-RU" sz="2400" dirty="0">
                <a:solidFill>
                  <a:schemeClr val="tx2"/>
                </a:solidFill>
              </a:rPr>
              <a:t>оборудованием и </a:t>
            </a:r>
            <a:r>
              <a:rPr lang="ru-RU" sz="2400" dirty="0" smtClean="0">
                <a:solidFill>
                  <a:schemeClr val="tx2"/>
                </a:solidFill>
              </a:rPr>
              <a:t>  спортивными сооружениями кустарного производства . 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:\Users\111\AppData\Local\Temp\Rar$DIa0.470\участок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768752" cy="4571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61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	</a:t>
            </a:r>
            <a:r>
              <a:rPr lang="ru-RU" sz="1600" dirty="0" smtClean="0">
                <a:solidFill>
                  <a:schemeClr val="tx2"/>
                </a:solidFill>
              </a:rPr>
              <a:t>Универсальная  </a:t>
            </a:r>
            <a:r>
              <a:rPr lang="ru-RU" sz="1600" dirty="0">
                <a:solidFill>
                  <a:schemeClr val="tx2"/>
                </a:solidFill>
              </a:rPr>
              <a:t>Игровая  площадка “</a:t>
            </a:r>
            <a:r>
              <a:rPr lang="en-US" sz="1600" dirty="0">
                <a:solidFill>
                  <a:schemeClr val="tx2"/>
                </a:solidFill>
              </a:rPr>
              <a:t>KINDER</a:t>
            </a:r>
            <a:r>
              <a:rPr lang="ru-RU" sz="1600" dirty="0">
                <a:solidFill>
                  <a:schemeClr val="tx2"/>
                </a:solidFill>
              </a:rPr>
              <a:t>-</a:t>
            </a:r>
            <a:r>
              <a:rPr lang="en-US" sz="1600" dirty="0">
                <a:solidFill>
                  <a:schemeClr val="tx2"/>
                </a:solidFill>
              </a:rPr>
              <a:t>SKILLS</a:t>
            </a:r>
            <a:r>
              <a:rPr lang="ru-RU" sz="1600" dirty="0">
                <a:solidFill>
                  <a:schemeClr val="tx2"/>
                </a:solidFill>
              </a:rPr>
              <a:t>» позволит   всесезонно организовать  безопасный досуг детей от 3 до 8 лет. Здесь   любой ребенок сможет найти себе занятие по душе. 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</a:p>
          <a:p>
            <a:pPr marL="45720" indent="0" algn="just">
              <a:buNone/>
            </a:pPr>
            <a:endParaRPr lang="ru-RU" sz="1600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489906"/>
              </p:ext>
            </p:extLst>
          </p:nvPr>
        </p:nvGraphicFramePr>
        <p:xfrm>
          <a:off x="827584" y="1628800"/>
          <a:ext cx="7416824" cy="4673989"/>
        </p:xfrm>
        <a:graphic>
          <a:graphicData uri="http://schemas.openxmlformats.org/drawingml/2006/table">
            <a:tbl>
              <a:tblPr firstRow="1" firstCol="1" bandRow="1"/>
              <a:tblGrid>
                <a:gridCol w="1536485"/>
                <a:gridCol w="5880339"/>
              </a:tblGrid>
              <a:tr h="180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Оборудование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Приобретение навыков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мини-велодорожка</a:t>
                      </a:r>
                      <a:endParaRPr lang="ru-RU" sz="1100" b="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Обеспечит формирование правил безопасного поведения на дорогах, даст возможность детям безопасно покататься на роликах, самокатах и детских велосипедах.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Теневой навес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Будет служить не только защитой от солнечных лучей, но и заменит сцену, место для театральных постановок, творческих занятий по интересам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Горка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Ребенок научится управлять своим телом, сохранять равновесие, правильно падать и отталкиваться.  Разовьются такие качества как уверенность, раскованность, бесстрашие, ловкость и сила. Кроме этого играя на горке, дети учатся общаться друг с другом, договариваться.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Песочница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Место, где дети могут спокойно творить, фантазировать, исследовать и мечтать.</a:t>
                      </a: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Столик детский с навесом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Для совместной творческой деятельности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Качеля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Снятие эмоционального напряжения, ввиду расслабляюще-успокаивающего влияния колебаний на организм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Спортивный комплекс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уличном спортивном комплексе могут заниматься одновременно много детей, что позволяет им знакомиться, общаться между собой, развивая тем самым социальные навыки;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Игровой элемент "Машинка"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 время сюжетных игр задействуются   физические, творческие  и интеллектуальные способности ребенка.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Качалка -балансир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Улучшает координацию и равновесие, развивает вестибулярный аппарат, помогает в развитии мышц, связок и суставов;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Улучшает сотрудничество и взаимодействие между детьми;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Помогает детям почувствовать уверенность в себе, самостоятельность;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65" marR="54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68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5907923"/>
              </p:ext>
            </p:extLst>
          </p:nvPr>
        </p:nvGraphicFramePr>
        <p:xfrm>
          <a:off x="179512" y="260648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68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8568952" cy="6408712"/>
          </a:xfrm>
        </p:spPr>
        <p:txBody>
          <a:bodyPr/>
          <a:lstStyle/>
          <a:p>
            <a:pPr marL="45720" lv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1. Организован </a:t>
            </a:r>
            <a:r>
              <a:rPr lang="ru-RU" sz="2400" dirty="0">
                <a:solidFill>
                  <a:schemeClr val="tx2"/>
                </a:solidFill>
              </a:rPr>
              <a:t>ЧЕЛЛЕНДЖ «Наш город-наша инициатива!», в результате чего </a:t>
            </a:r>
            <a:r>
              <a:rPr lang="ru-RU" sz="2400" dirty="0" smtClean="0">
                <a:solidFill>
                  <a:schemeClr val="tx2"/>
                </a:solidFill>
              </a:rPr>
              <a:t>260 </a:t>
            </a:r>
            <a:r>
              <a:rPr lang="ru-RU" sz="2400" dirty="0">
                <a:solidFill>
                  <a:schemeClr val="tx2"/>
                </a:solidFill>
              </a:rPr>
              <a:t>человек поддержали   </a:t>
            </a:r>
            <a:r>
              <a:rPr lang="ru-RU" sz="2400" dirty="0" smtClean="0">
                <a:solidFill>
                  <a:schemeClr val="tx2"/>
                </a:solidFill>
              </a:rPr>
              <a:t>проект.</a:t>
            </a:r>
            <a:endParaRPr lang="ru-RU" sz="2400" dirty="0">
              <a:solidFill>
                <a:schemeClr val="tx2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Рисунок 5" descr="C:\Users\111\Documents\IMG_20190916_1132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8" y="2843266"/>
            <a:ext cx="4536504" cy="35283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C:\Users\ДС-39\Desktop\Твой Кузбасс-твоя инициатива-\IMG-20190924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0671"/>
            <a:ext cx="3873500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214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496944" cy="6120680"/>
          </a:xfrm>
        </p:spPr>
        <p:txBody>
          <a:bodyPr/>
          <a:lstStyle/>
          <a:p>
            <a:pPr marL="45720" lvl="0" indent="0"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	2. Разработан план-проект благоустройства и                     оснащения </a:t>
            </a:r>
            <a:r>
              <a:rPr lang="ru-RU" sz="2400" dirty="0">
                <a:solidFill>
                  <a:schemeClr val="tx2"/>
                </a:solidFill>
              </a:rPr>
              <a:t>игровой площадки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88518"/>
            <a:ext cx="7404135" cy="548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6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192688"/>
          </a:xfrm>
        </p:spPr>
        <p:txBody>
          <a:bodyPr/>
          <a:lstStyle/>
          <a:p>
            <a:pPr marL="45720" lvl="0" indent="0" algn="just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3. Запрошены </a:t>
            </a:r>
            <a:r>
              <a:rPr lang="ru-RU" sz="2400" dirty="0">
                <a:solidFill>
                  <a:schemeClr val="tx2"/>
                </a:solidFill>
              </a:rPr>
              <a:t>коммерческие предложения от производителей игрового оборудования</a:t>
            </a:r>
          </a:p>
          <a:p>
            <a:endParaRPr lang="ru-RU" dirty="0"/>
          </a:p>
        </p:txBody>
      </p:sp>
      <p:pic>
        <p:nvPicPr>
          <p:cNvPr id="5" name="Рисунок 4" descr="C:\Users\111\AppData\Local\Microsoft\Windows\Temporary Internet Files\Content.Word\IMG_20191106_1532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16424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111\AppData\Local\Microsoft\Windows\Temporary Internet Files\Content.Word\IMG_20191106_153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594" y="1340768"/>
            <a:ext cx="406287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1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546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Проект инициативного бюджетирования         Л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инициативного бюджетирования  «Твой Кузбасс – твоя инициатива»</dc:title>
  <dc:creator>111</dc:creator>
  <cp:lastModifiedBy>RePack by Diakov</cp:lastModifiedBy>
  <cp:revision>21</cp:revision>
  <dcterms:created xsi:type="dcterms:W3CDTF">2019-11-06T06:29:58Z</dcterms:created>
  <dcterms:modified xsi:type="dcterms:W3CDTF">2019-12-09T04:36:11Z</dcterms:modified>
</cp:coreProperties>
</file>