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9EF0D-9398-4D11-ADEB-A025BC7BF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45C29-C352-4C9F-9510-7CC370665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6806D-8EAA-45B5-9A61-FA016228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1C1E9-FFEC-4E9F-A9B3-F7D26213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87AFA-A552-4AE7-A858-3F30E2C6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D67B5-5FED-4280-AB6F-B450B2EC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55043-ADAB-443D-A87C-25E7159B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A047-E4B9-449A-B5F8-C889D11E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60063-2E53-4394-BFEF-9567464B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FF19D-FFA7-4940-B820-72AA3832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6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04E84B-4C74-433E-B1D2-600E332CD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90EF9-5D0B-4603-B1BE-6DF75D6F5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AAEA4-FC85-4FC1-9841-DB2E86AC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9C8F3-E138-4020-B79C-693B1954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C92E4-DF21-4E90-9B19-03EE4857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6A91-BD90-40BE-B35F-1388B9A6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675CC-478E-46EA-8E72-756086932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4DE34-A239-4AFA-8BCB-37E1467C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86959-899A-4AFB-B3EB-EF717552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C8143-58FE-46EB-A39F-A713CB6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6C300-9F37-4953-BDF8-233EAECB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B2966-25D2-4993-A8CB-1AF098B17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7B90B-32E9-4AF9-8A38-DB468288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E89BB-99D2-43ED-9690-54B938C5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B7AFF-6CB5-407B-A853-2F9398B5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0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BA57D-56DE-4C9F-ADE4-06325503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8F031-C029-497B-86FF-FD8326864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E777C-1764-4BBA-AD5F-FEC90653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C7CB5-DEBC-4E73-9FD6-048E13BC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72B20-488D-4157-BA12-D4C92932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284CF-AC12-48FF-9F3B-C4802836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97436-9381-4350-B714-8DD2E193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144BF6-F851-4FB3-B8D6-2CCC903B6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AC2148-530F-4A14-BD1B-10E3209D2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A45E29-9AB4-4F85-A821-88B8F9022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FD5528-0769-4073-9031-67DFFEA19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F9DFFC-B7FA-4B9D-AD60-F3CE1B7E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6F21BF-64AF-46CC-8E6E-D729273B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301ED-8806-4127-A807-19973A36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4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890B5-7498-4492-9459-EDE813BF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2786A0-224C-44F5-9008-8EA98450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B8178-3501-4F77-95D1-2FB151FD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EA09FB-1089-4A79-99FF-AFEE39DC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A45245-A783-4055-ABBB-D0C7652B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628BCC-4F83-41E5-B275-E6365F11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58AC7-CF83-4324-B4F3-54CDA460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EB307-D519-4EBB-8972-ACE16388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B31D2-596D-4CCF-8605-A3F69230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E5606-4D30-422F-8DAD-E5CC78CAC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56A748-E4D9-4F01-B731-7C5E7D6F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1A314-ED1A-40A8-AF42-E87B691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9D9D3-873A-4547-AB81-164FA281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9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5BCD2-92B9-44DD-AC9D-96DBD480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D0186A-C008-4FFB-96BB-01A7AF90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EA3297-2EAE-45E0-A563-504E5424E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002E9-841A-4600-A920-7BF84CF1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26DE1-7E7A-4950-A0A4-EEFF0F4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C8B77C-A8ED-44BF-B92B-F17FC51E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0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3214B-2FBC-41B1-8A8E-8A5625EF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1F092-F0E1-4E10-A6F8-47BC918C6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25907-C5FC-42C6-B17B-663943427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563A-4707-4464-A571-51915426406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FADF7-0B80-4698-92B2-461577F6F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CB76D-4D4C-41E3-8781-E1EF68377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9721-E863-4E0E-BC7A-C88F77E4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478F79-C09F-4803-94D3-04F3FA422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298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3B43-9A93-47C7-B426-A0F2F6F1A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rgbClr val="FFFFFF"/>
                </a:solidFill>
              </a:rPr>
              <a:t>Разработка полной утилизации конструкций и материалов после сноса жилой постройки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DCBC40-11AB-4C5B-98D5-A8847D71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«Водно-зелёный каркас и зелёная архитектура»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2210DDD-E745-4593-908A-4DA074BB345D}"/>
              </a:ext>
            </a:extLst>
          </p:cNvPr>
          <p:cNvSpPr txBox="1">
            <a:spLocks/>
          </p:cNvSpPr>
          <p:nvPr/>
        </p:nvSpPr>
        <p:spPr>
          <a:xfrm>
            <a:off x="1524000" y="4866968"/>
            <a:ext cx="9144000" cy="155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Поздеев Игнат Владимирович</a:t>
            </a:r>
          </a:p>
          <a:p>
            <a:r>
              <a:rPr lang="ru-RU" dirty="0"/>
              <a:t>Команда «Один»</a:t>
            </a:r>
          </a:p>
        </p:txBody>
      </p:sp>
    </p:spTree>
    <p:extLst>
      <p:ext uri="{BB962C8B-B14F-4D97-AF65-F5344CB8AC3E}">
        <p14:creationId xmlns:p14="http://schemas.microsoft.com/office/powerpoint/2010/main" val="692627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21A2C-D87D-475E-9D56-0C70F82B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 dirty="0"/>
              <a:t>Вступление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84025-FF33-4122-B29B-C2CA1875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1500" dirty="0"/>
              <a:t>Строительные отходы в России ежегодно занимают сотни гектар площади, около 20 млн тонн вторичного материала ждёт своей очереди на переработку, 60% из которого кирпичные, каменные и железобетонные конструкции. Количество данного утиля из года в год возрастает на 20%.</a:t>
            </a:r>
          </a:p>
          <a:p>
            <a:pPr>
              <a:lnSpc>
                <a:spcPct val="150000"/>
              </a:lnSpc>
            </a:pPr>
            <a:r>
              <a:rPr lang="ru-RU" sz="1500" dirty="0"/>
              <a:t>Утилизация строительных отходов путём рециклинга, позволяет значительно экономить финансовые средства на сбор, транспортировку и прочие процедуры. Также, переработка строительных отходов позволяет избежать ежегодного увеличения объёмов мусора на территории страны, что, в свою очередь, позволяет избежать негативного влияния на экологическую ситуацию.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Изображение выглядит как комнат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B21B1F-B205-4182-B08E-13CD59383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2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E9B45A-96D9-4295-9FE2-E84A0033A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b="25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073CE-0292-4561-A4BB-C53EC564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/>
              <a:t>Жилая постройка</a:t>
            </a:r>
            <a:br>
              <a:rPr lang="ru-RU" sz="3600"/>
            </a:br>
            <a:r>
              <a:rPr lang="ru-RU" sz="3600"/>
              <a:t>Екатеринбург, ул. Комсомольская 57 А.</a:t>
            </a:r>
            <a:br>
              <a:rPr lang="ru-RU" sz="3600"/>
            </a:br>
            <a:endParaRPr lang="ru-RU" sz="3600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DA66F8E-1150-409F-A554-883269B5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601297"/>
            <a:ext cx="4593021" cy="2968466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ru-RU" sz="1800"/>
              <a:t>Год постройки – 1953;</a:t>
            </a:r>
          </a:p>
          <a:p>
            <a:pPr algn="ctr"/>
            <a:r>
              <a:rPr lang="ru-RU" sz="1800"/>
              <a:t>Тип постройки – деревянный;</a:t>
            </a:r>
          </a:p>
          <a:p>
            <a:pPr algn="ctr"/>
            <a:r>
              <a:rPr lang="ru-RU" sz="1800"/>
              <a:t>Тип фундамента – ленточный;</a:t>
            </a:r>
          </a:p>
          <a:p>
            <a:pPr algn="ctr"/>
            <a:r>
              <a:rPr lang="ru-RU" sz="1800"/>
              <a:t>Тип перекрытий – деревянные;</a:t>
            </a:r>
          </a:p>
          <a:p>
            <a:pPr algn="ctr"/>
            <a:r>
              <a:rPr lang="ru-RU" sz="1800"/>
              <a:t>Материал несущих стен – деревянные;</a:t>
            </a:r>
          </a:p>
          <a:p>
            <a:pPr algn="ctr"/>
            <a:r>
              <a:rPr lang="ru-RU" sz="1800"/>
              <a:t>Тип крыши – скатная;</a:t>
            </a:r>
          </a:p>
          <a:p>
            <a:pPr algn="ctr"/>
            <a:r>
              <a:rPr lang="ru-RU" sz="1800"/>
              <a:t>Тип кровли – профнастил;</a:t>
            </a:r>
          </a:p>
          <a:p>
            <a:pPr algn="ctr"/>
            <a:r>
              <a:rPr lang="ru-RU" sz="1800"/>
              <a:t>Тип наружного утепления  фасада -  пеноплекс с защитным штукатурным слоем.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799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6D6AA-69FE-494F-8228-7CB53D33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>
                <a:solidFill>
                  <a:srgbClr val="FFFFFF"/>
                </a:solidFill>
              </a:rPr>
              <a:t>Материалы, использованные при строительстве и капитальном ремонте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6D101-3165-41ED-B115-EDFA79DC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ru-RU" sz="1800"/>
          </a:p>
          <a:p>
            <a:pPr lvl="1"/>
            <a:endParaRPr lang="ru-RU" sz="1800" baseline="30000"/>
          </a:p>
          <a:p>
            <a:pPr marL="514350" indent="-514350">
              <a:buFont typeface="+mj-lt"/>
              <a:buAutoNum type="arabicPeriod"/>
            </a:pPr>
            <a:endParaRPr lang="ru-RU" sz="1800"/>
          </a:p>
          <a:p>
            <a:pPr marL="514350" indent="-514350">
              <a:buFont typeface="+mj-lt"/>
              <a:buAutoNum type="arabicPeriod"/>
            </a:pPr>
            <a:endParaRPr lang="ru-RU" sz="1800"/>
          </a:p>
          <a:p>
            <a:pPr marL="514350" indent="-514350">
              <a:buFont typeface="+mj-lt"/>
              <a:buAutoNum type="arabicPeriod"/>
            </a:pPr>
            <a:endParaRPr lang="ru-RU" sz="1800"/>
          </a:p>
          <a:p>
            <a:pPr marL="457200" lvl="1" indent="0">
              <a:buNone/>
            </a:pPr>
            <a:endParaRPr lang="ru-RU" sz="180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C2FFF352-C5CF-48F8-99CD-AD0C3172A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50345"/>
              </p:ext>
            </p:extLst>
          </p:nvPr>
        </p:nvGraphicFramePr>
        <p:xfrm>
          <a:off x="3922898" y="787069"/>
          <a:ext cx="7419601" cy="41436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0814">
                  <a:extLst>
                    <a:ext uri="{9D8B030D-6E8A-4147-A177-3AD203B41FA5}">
                      <a16:colId xmlns:a16="http://schemas.microsoft.com/office/drawing/2014/main" val="239003413"/>
                    </a:ext>
                  </a:extLst>
                </a:gridCol>
                <a:gridCol w="2103031">
                  <a:extLst>
                    <a:ext uri="{9D8B030D-6E8A-4147-A177-3AD203B41FA5}">
                      <a16:colId xmlns:a16="http://schemas.microsoft.com/office/drawing/2014/main" val="1423790502"/>
                    </a:ext>
                  </a:extLst>
                </a:gridCol>
                <a:gridCol w="4465756">
                  <a:extLst>
                    <a:ext uri="{9D8B030D-6E8A-4147-A177-3AD203B41FA5}">
                      <a16:colId xmlns:a16="http://schemas.microsoft.com/office/drawing/2014/main" val="2874610528"/>
                    </a:ext>
                  </a:extLst>
                </a:gridCol>
              </a:tblGrid>
              <a:tr h="460383"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№ п/п</a:t>
                      </a:r>
                    </a:p>
                  </a:txBody>
                  <a:tcPr marL="77804" marR="77804" marT="38902" marB="38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Материал</a:t>
                      </a:r>
                    </a:p>
                  </a:txBody>
                  <a:tcPr marL="77804" marR="77804" marT="38902" marB="38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Количество</a:t>
                      </a:r>
                    </a:p>
                  </a:txBody>
                  <a:tcPr marL="77804" marR="77804" marT="38902" marB="38902"/>
                </a:tc>
                <a:extLst>
                  <a:ext uri="{0D108BD9-81ED-4DB2-BD59-A6C34878D82A}">
                    <a16:rowId xmlns:a16="http://schemas.microsoft.com/office/drawing/2014/main" val="1160166339"/>
                  </a:ext>
                </a:extLst>
              </a:tr>
              <a:tr h="76735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Деревянные доски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959,84 м</a:t>
                      </a:r>
                      <a:r>
                        <a:rPr lang="ru-RU" sz="1800" baseline="30000"/>
                        <a:t>2</a:t>
                      </a:r>
                      <a:r>
                        <a:rPr lang="ru-RU" sz="1800"/>
                        <a:t> + внутренние деревянные перекрытия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182085507"/>
                  </a:ext>
                </a:extLst>
              </a:tr>
              <a:tr h="76735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Кровельный профнастил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Более 112 м</a:t>
                      </a:r>
                      <a:r>
                        <a:rPr lang="ru-RU" sz="1800" baseline="30000"/>
                        <a:t>2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3584794357"/>
                  </a:ext>
                </a:extLst>
              </a:tr>
              <a:tr h="76735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Железобетон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242 плиты по ГОСТ 13580-85, содержащие 12149,244 кг стали и 569,232 м</a:t>
                      </a:r>
                      <a:r>
                        <a:rPr lang="ru-RU" sz="1800" baseline="30000" dirty="0"/>
                        <a:t>3</a:t>
                      </a:r>
                      <a:r>
                        <a:rPr lang="ru-RU" sz="1800" dirty="0"/>
                        <a:t> бетона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1250988523"/>
                  </a:ext>
                </a:extLst>
              </a:tr>
              <a:tr h="460383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Стекло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43,7 м</a:t>
                      </a:r>
                      <a:r>
                        <a:rPr lang="ru-RU" sz="1800" baseline="30000"/>
                        <a:t>2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663743118"/>
                  </a:ext>
                </a:extLst>
              </a:tr>
              <a:tr h="460383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Пеноплекс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400,64 м</a:t>
                      </a:r>
                      <a:r>
                        <a:rPr lang="ru-RU" sz="1800" baseline="30000" dirty="0"/>
                        <a:t>2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3279131604"/>
                  </a:ext>
                </a:extLst>
              </a:tr>
              <a:tr h="460383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Штукатурка</a:t>
                      </a:r>
                    </a:p>
                  </a:txBody>
                  <a:tcPr marL="77804" marR="77804" marT="38902" marB="38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400,64 м</a:t>
                      </a:r>
                      <a:r>
                        <a:rPr lang="ru-RU" sz="1800" baseline="30000" dirty="0"/>
                        <a:t>2</a:t>
                      </a:r>
                    </a:p>
                  </a:txBody>
                  <a:tcPr marL="77804" marR="77804" marT="38902" marB="38902" anchor="ctr"/>
                </a:tc>
                <a:extLst>
                  <a:ext uri="{0D108BD9-81ED-4DB2-BD59-A6C34878D82A}">
                    <a16:rowId xmlns:a16="http://schemas.microsoft.com/office/drawing/2014/main" val="173891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1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4F122F-784D-4D71-A9C9-1BF0DE106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7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CC249-5B9B-45D3-B66E-E38C2C8F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/>
              <a:t>Переработка</a:t>
            </a:r>
            <a:r>
              <a:rPr lang="en-US" sz="2800" b="1" dirty="0"/>
              <a:t> </a:t>
            </a:r>
            <a:r>
              <a:rPr lang="en-US" sz="2800" b="1" dirty="0" err="1"/>
              <a:t>древесины</a:t>
            </a:r>
            <a:endParaRPr lang="en-US" sz="2800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6755744-9130-4862-8519-519437D04A1A}"/>
              </a:ext>
            </a:extLst>
          </p:cNvPr>
          <p:cNvSpPr txBox="1">
            <a:spLocks/>
          </p:cNvSpPr>
          <p:nvPr/>
        </p:nvSpPr>
        <p:spPr>
          <a:xfrm>
            <a:off x="371093" y="2718053"/>
            <a:ext cx="5252959" cy="413993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70000"/>
              </a:lnSpc>
            </a:pPr>
            <a:r>
              <a:rPr lang="en-US" sz="2900" dirty="0" err="1"/>
              <a:t>Остатки</a:t>
            </a:r>
            <a:r>
              <a:rPr lang="en-US" sz="2900" dirty="0"/>
              <a:t> </a:t>
            </a:r>
            <a:r>
              <a:rPr lang="en-US" sz="2900" dirty="0" err="1"/>
              <a:t>деревянных</a:t>
            </a:r>
            <a:r>
              <a:rPr lang="en-US" sz="2900" dirty="0"/>
              <a:t> </a:t>
            </a:r>
            <a:r>
              <a:rPr lang="en-US" sz="2900" dirty="0" err="1"/>
              <a:t>перекрытий</a:t>
            </a:r>
            <a:r>
              <a:rPr lang="en-US" sz="2900" dirty="0"/>
              <a:t> и </a:t>
            </a:r>
            <a:r>
              <a:rPr lang="en-US" sz="2900" dirty="0" err="1"/>
              <a:t>стен</a:t>
            </a:r>
            <a:r>
              <a:rPr lang="en-US" sz="2900" dirty="0"/>
              <a:t> </a:t>
            </a:r>
            <a:r>
              <a:rPr lang="en-US" sz="2900" dirty="0" err="1"/>
              <a:t>предлагается</a:t>
            </a:r>
            <a:r>
              <a:rPr lang="en-US" sz="2900" dirty="0"/>
              <a:t> </a:t>
            </a:r>
            <a:r>
              <a:rPr lang="en-US" sz="2900" dirty="0" err="1"/>
              <a:t>отправить</a:t>
            </a:r>
            <a:r>
              <a:rPr lang="en-US" sz="2900" dirty="0"/>
              <a:t> </a:t>
            </a:r>
            <a:r>
              <a:rPr lang="en-US" sz="2900" dirty="0" err="1"/>
              <a:t>на</a:t>
            </a:r>
            <a:r>
              <a:rPr lang="en-US" sz="2900" dirty="0"/>
              <a:t> </a:t>
            </a:r>
            <a:r>
              <a:rPr lang="en-US" sz="2900" dirty="0" err="1"/>
              <a:t>предприятие</a:t>
            </a:r>
            <a:r>
              <a:rPr lang="en-US" sz="2900" dirty="0"/>
              <a:t> </a:t>
            </a:r>
            <a:r>
              <a:rPr lang="en-US" sz="2900" dirty="0" err="1"/>
              <a:t>по</a:t>
            </a:r>
            <a:r>
              <a:rPr lang="en-US" sz="2900" dirty="0"/>
              <a:t> </a:t>
            </a:r>
            <a:r>
              <a:rPr lang="en-US" sz="2900" dirty="0" err="1"/>
              <a:t>переработке</a:t>
            </a:r>
            <a:r>
              <a:rPr lang="en-US" sz="2900" dirty="0"/>
              <a:t> </a:t>
            </a:r>
            <a:r>
              <a:rPr lang="en-US" sz="2900" dirty="0" err="1"/>
              <a:t>древесины</a:t>
            </a:r>
            <a:r>
              <a:rPr lang="en-US" sz="2900" dirty="0"/>
              <a:t>. </a:t>
            </a:r>
            <a:r>
              <a:rPr lang="en-US" sz="2900" dirty="0" err="1"/>
              <a:t>Таких</a:t>
            </a:r>
            <a:r>
              <a:rPr lang="en-US" sz="2900" dirty="0"/>
              <a:t> </a:t>
            </a:r>
            <a:r>
              <a:rPr lang="en-US" sz="2900" dirty="0" err="1"/>
              <a:t>компаний</a:t>
            </a:r>
            <a:r>
              <a:rPr lang="en-US" sz="2900" dirty="0"/>
              <a:t> в </a:t>
            </a:r>
            <a:r>
              <a:rPr lang="en-US" sz="2900" dirty="0" err="1"/>
              <a:t>Екатеринбурге</a:t>
            </a:r>
            <a:r>
              <a:rPr lang="en-US" sz="2900" dirty="0"/>
              <a:t> </a:t>
            </a:r>
            <a:r>
              <a:rPr lang="en-US" sz="2900" dirty="0" err="1"/>
              <a:t>как</a:t>
            </a:r>
            <a:r>
              <a:rPr lang="en-US" sz="2900" dirty="0"/>
              <a:t> </a:t>
            </a:r>
            <a:r>
              <a:rPr lang="en-US" sz="2900" dirty="0" err="1"/>
              <a:t>минимум</a:t>
            </a:r>
            <a:r>
              <a:rPr lang="en-US" sz="2900" dirty="0"/>
              <a:t> </a:t>
            </a:r>
            <a:r>
              <a:rPr lang="en-US" sz="2900" dirty="0" err="1"/>
              <a:t>пять</a:t>
            </a:r>
            <a:r>
              <a:rPr lang="en-US" sz="2900" dirty="0"/>
              <a:t>.  </a:t>
            </a:r>
            <a:r>
              <a:rPr lang="en-US" sz="2900" dirty="0" err="1"/>
              <a:t>Из</a:t>
            </a:r>
            <a:r>
              <a:rPr lang="en-US" sz="2900" dirty="0"/>
              <a:t> </a:t>
            </a:r>
            <a:r>
              <a:rPr lang="en-US" sz="2900" dirty="0" err="1"/>
              <a:t>досок</a:t>
            </a:r>
            <a:r>
              <a:rPr lang="en-US" sz="2900" dirty="0"/>
              <a:t>, в </a:t>
            </a:r>
            <a:r>
              <a:rPr lang="en-US" sz="2900" dirty="0" err="1"/>
              <a:t>зависимости</a:t>
            </a:r>
            <a:r>
              <a:rPr lang="en-US" sz="2900" dirty="0"/>
              <a:t> </a:t>
            </a:r>
            <a:r>
              <a:rPr lang="en-US" sz="2900" dirty="0" err="1"/>
              <a:t>от</a:t>
            </a:r>
            <a:r>
              <a:rPr lang="en-US" sz="2900" dirty="0"/>
              <a:t> </a:t>
            </a:r>
            <a:r>
              <a:rPr lang="en-US" sz="2900" dirty="0" err="1"/>
              <a:t>их</a:t>
            </a:r>
            <a:r>
              <a:rPr lang="en-US" sz="2900" dirty="0"/>
              <a:t> </a:t>
            </a:r>
            <a:r>
              <a:rPr lang="en-US" sz="2900" dirty="0" err="1"/>
              <a:t>то</a:t>
            </a:r>
            <a:r>
              <a:rPr lang="ru-RU" sz="2900" dirty="0"/>
              <a:t>л</a:t>
            </a:r>
            <a:r>
              <a:rPr lang="en-US" sz="2900" dirty="0" err="1"/>
              <a:t>щины</a:t>
            </a:r>
            <a:r>
              <a:rPr lang="en-US" sz="2900" dirty="0"/>
              <a:t> (</a:t>
            </a:r>
            <a:r>
              <a:rPr lang="en-US" sz="2900" dirty="0" err="1"/>
              <a:t>от</a:t>
            </a:r>
            <a:r>
              <a:rPr lang="en-US" sz="2900" dirty="0"/>
              <a:t> 16 </a:t>
            </a:r>
            <a:r>
              <a:rPr lang="en-US" sz="2900" dirty="0" err="1"/>
              <a:t>до</a:t>
            </a:r>
            <a:r>
              <a:rPr lang="en-US" sz="2900" dirty="0"/>
              <a:t> 250 </a:t>
            </a:r>
            <a:r>
              <a:rPr lang="en-US" sz="2900" dirty="0" err="1"/>
              <a:t>мм</a:t>
            </a:r>
            <a:r>
              <a:rPr lang="en-US" sz="2900" dirty="0"/>
              <a:t>) </a:t>
            </a:r>
            <a:r>
              <a:rPr lang="en-US" sz="2900" dirty="0" err="1"/>
              <a:t>возможно</a:t>
            </a:r>
            <a:r>
              <a:rPr lang="en-US" sz="2900" dirty="0"/>
              <a:t> </a:t>
            </a:r>
            <a:r>
              <a:rPr lang="en-US" sz="2900" dirty="0" err="1"/>
              <a:t>получение</a:t>
            </a:r>
            <a:r>
              <a:rPr lang="en-US" sz="2900" dirty="0"/>
              <a:t> </a:t>
            </a:r>
            <a:r>
              <a:rPr lang="en-US" sz="2900" dirty="0" err="1"/>
              <a:t>от</a:t>
            </a:r>
            <a:r>
              <a:rPr lang="en-US" sz="2900" dirty="0"/>
              <a:t> 9 </a:t>
            </a:r>
            <a:r>
              <a:rPr lang="en-US" sz="2900" dirty="0" err="1"/>
              <a:t>до</a:t>
            </a:r>
            <a:r>
              <a:rPr lang="en-US" sz="2900" dirty="0"/>
              <a:t> 144 </a:t>
            </a:r>
            <a:r>
              <a:rPr lang="en-US" sz="2900" dirty="0" err="1"/>
              <a:t>тонн</a:t>
            </a:r>
            <a:r>
              <a:rPr lang="en-US" sz="2900" dirty="0"/>
              <a:t> </a:t>
            </a:r>
            <a:r>
              <a:rPr lang="en-US" sz="2900" dirty="0" err="1"/>
              <a:t>технологической</a:t>
            </a:r>
            <a:r>
              <a:rPr lang="en-US" sz="2900" dirty="0"/>
              <a:t> </a:t>
            </a:r>
            <a:r>
              <a:rPr lang="en-US" sz="2900" dirty="0" err="1"/>
              <a:t>щепы</a:t>
            </a:r>
            <a:r>
              <a:rPr lang="en-US" sz="2900" dirty="0"/>
              <a:t>, </a:t>
            </a:r>
            <a:r>
              <a:rPr lang="en-US" sz="2900" dirty="0" err="1"/>
              <a:t>из</a:t>
            </a:r>
            <a:r>
              <a:rPr lang="en-US" sz="2900" dirty="0"/>
              <a:t> </a:t>
            </a:r>
            <a:r>
              <a:rPr lang="en-US" sz="2900" dirty="0" err="1"/>
              <a:t>которой</a:t>
            </a:r>
            <a:r>
              <a:rPr lang="en-US" sz="2900" dirty="0"/>
              <a:t> </a:t>
            </a:r>
            <a:r>
              <a:rPr lang="en-US" sz="2900" dirty="0" err="1"/>
              <a:t>получ</a:t>
            </a:r>
            <a:r>
              <a:rPr lang="ru-RU" sz="2900" dirty="0" err="1"/>
              <a:t>ается</a:t>
            </a:r>
            <a:r>
              <a:rPr lang="en-US" sz="2900" dirty="0"/>
              <a:t> </a:t>
            </a:r>
            <a:r>
              <a:rPr lang="en-US" sz="2900" dirty="0" err="1"/>
              <a:t>от</a:t>
            </a:r>
            <a:r>
              <a:rPr lang="en-US" sz="2900" dirty="0"/>
              <a:t> 18 </a:t>
            </a:r>
            <a:r>
              <a:rPr lang="en-US" sz="2900" dirty="0" err="1"/>
              <a:t>до</a:t>
            </a:r>
            <a:r>
              <a:rPr lang="en-US" sz="2900" dirty="0"/>
              <a:t> 293 ДСП </a:t>
            </a:r>
            <a:r>
              <a:rPr lang="en-US" sz="2900" dirty="0" err="1"/>
              <a:t>или</a:t>
            </a:r>
            <a:r>
              <a:rPr lang="en-US" sz="2900" dirty="0"/>
              <a:t> ДВП</a:t>
            </a:r>
            <a:r>
              <a:rPr lang="ru-RU" sz="2900" dirty="0"/>
              <a:t> для использования в строительстве нового сооружения, а также в мебельном производстве</a:t>
            </a:r>
            <a:r>
              <a:rPr lang="en-US" sz="2900" dirty="0"/>
              <a:t>. При </a:t>
            </a:r>
            <a:r>
              <a:rPr lang="en-US" sz="2900" dirty="0" err="1"/>
              <a:t>переработке</a:t>
            </a:r>
            <a:r>
              <a:rPr lang="en-US" sz="2900" dirty="0"/>
              <a:t> </a:t>
            </a:r>
            <a:r>
              <a:rPr lang="en-US" sz="2900" dirty="0" err="1"/>
              <a:t>древесины</a:t>
            </a:r>
            <a:r>
              <a:rPr lang="en-US" sz="2900" dirty="0"/>
              <a:t> 65% </a:t>
            </a:r>
            <a:r>
              <a:rPr lang="en-US" sz="2900" dirty="0" err="1"/>
              <a:t>составляет</a:t>
            </a:r>
            <a:r>
              <a:rPr lang="en-US" sz="2900" dirty="0"/>
              <a:t> </a:t>
            </a:r>
            <a:r>
              <a:rPr lang="en-US" sz="2900" dirty="0" err="1"/>
              <a:t>готовый</a:t>
            </a:r>
            <a:r>
              <a:rPr lang="en-US" sz="2900" dirty="0"/>
              <a:t> </a:t>
            </a:r>
            <a:r>
              <a:rPr lang="en-US" sz="2900" dirty="0" err="1"/>
              <a:t>продукт</a:t>
            </a:r>
            <a:r>
              <a:rPr lang="en-US" sz="2900" dirty="0"/>
              <a:t>, а 35% - </a:t>
            </a:r>
            <a:r>
              <a:rPr lang="en-US" sz="2900" dirty="0" err="1"/>
              <a:t>отходы</a:t>
            </a:r>
            <a:r>
              <a:rPr lang="en-US" sz="2900" dirty="0"/>
              <a:t> </a:t>
            </a:r>
            <a:r>
              <a:rPr lang="en-US" sz="2900" dirty="0" err="1"/>
              <a:t>производства</a:t>
            </a:r>
            <a:r>
              <a:rPr lang="en-US" sz="2900" dirty="0"/>
              <a:t>, </a:t>
            </a:r>
            <a:r>
              <a:rPr lang="en-US" sz="2900" dirty="0" err="1"/>
              <a:t>которые</a:t>
            </a:r>
            <a:r>
              <a:rPr lang="en-US" sz="2900" dirty="0"/>
              <a:t> </a:t>
            </a:r>
            <a:r>
              <a:rPr lang="en-US" sz="2900" dirty="0" err="1"/>
              <a:t>предлагается</a:t>
            </a:r>
            <a:r>
              <a:rPr lang="en-US" sz="2900" dirty="0"/>
              <a:t> </a:t>
            </a:r>
            <a:r>
              <a:rPr lang="en-US" sz="2900" dirty="0" err="1"/>
              <a:t>подвергнуть</a:t>
            </a:r>
            <a:r>
              <a:rPr lang="en-US" sz="2900" dirty="0"/>
              <a:t> </a:t>
            </a:r>
            <a:r>
              <a:rPr lang="en-US" sz="2900" dirty="0" err="1"/>
              <a:t>пиролизу</a:t>
            </a:r>
            <a:r>
              <a:rPr lang="en-US" sz="2900" dirty="0"/>
              <a:t> </a:t>
            </a:r>
            <a:r>
              <a:rPr lang="en-US" sz="2900" dirty="0" err="1"/>
              <a:t>при</a:t>
            </a:r>
            <a:r>
              <a:rPr lang="en-US" sz="2900" dirty="0"/>
              <a:t> 450°С и </a:t>
            </a:r>
            <a:r>
              <a:rPr lang="en-US" sz="2900" dirty="0" err="1"/>
              <a:t>получить</a:t>
            </a:r>
            <a:r>
              <a:rPr lang="en-US" sz="2900" dirty="0"/>
              <a:t> </a:t>
            </a:r>
            <a:r>
              <a:rPr lang="en-US" sz="2900" dirty="0" err="1"/>
              <a:t>газовую</a:t>
            </a:r>
            <a:r>
              <a:rPr lang="en-US" sz="2900" dirty="0"/>
              <a:t> (</a:t>
            </a:r>
            <a:r>
              <a:rPr lang="en-US" sz="2900" dirty="0" err="1"/>
              <a:t>метан</a:t>
            </a:r>
            <a:r>
              <a:rPr lang="en-US" sz="2900" dirty="0"/>
              <a:t>), </a:t>
            </a:r>
            <a:r>
              <a:rPr lang="en-US" sz="2900" dirty="0" err="1"/>
              <a:t>жидкую</a:t>
            </a:r>
            <a:r>
              <a:rPr lang="en-US" sz="2900" dirty="0"/>
              <a:t> (</a:t>
            </a:r>
            <a:r>
              <a:rPr lang="en-US" sz="2900" dirty="0" err="1"/>
              <a:t>метиловый</a:t>
            </a:r>
            <a:r>
              <a:rPr lang="en-US" sz="2900" dirty="0"/>
              <a:t> </a:t>
            </a:r>
            <a:r>
              <a:rPr lang="en-US" sz="2900" dirty="0" err="1"/>
              <a:t>спирт</a:t>
            </a:r>
            <a:r>
              <a:rPr lang="en-US" sz="2900" dirty="0"/>
              <a:t>) и </a:t>
            </a:r>
            <a:r>
              <a:rPr lang="en-US" sz="2900" dirty="0" err="1"/>
              <a:t>твёрдую</a:t>
            </a:r>
            <a:r>
              <a:rPr lang="en-US" sz="2900" dirty="0"/>
              <a:t> (</a:t>
            </a:r>
            <a:r>
              <a:rPr lang="en-US" sz="2900" dirty="0" err="1"/>
              <a:t>древесный</a:t>
            </a:r>
            <a:r>
              <a:rPr lang="en-US" sz="2900" dirty="0"/>
              <a:t> </a:t>
            </a:r>
            <a:r>
              <a:rPr lang="en-US" sz="2900" dirty="0" err="1"/>
              <a:t>уголь</a:t>
            </a:r>
            <a:r>
              <a:rPr lang="en-US" sz="2900" dirty="0"/>
              <a:t>) </a:t>
            </a:r>
            <a:r>
              <a:rPr lang="en-US" sz="2900" dirty="0" err="1"/>
              <a:t>фракции</a:t>
            </a:r>
            <a:r>
              <a:rPr lang="en-US" sz="2900" dirty="0"/>
              <a:t> </a:t>
            </a:r>
            <a:r>
              <a:rPr lang="en-US" sz="2900" dirty="0" err="1"/>
              <a:t>для</a:t>
            </a:r>
            <a:r>
              <a:rPr lang="en-US" sz="2900" dirty="0"/>
              <a:t> </a:t>
            </a:r>
            <a:r>
              <a:rPr lang="en-US" sz="2900" dirty="0" err="1"/>
              <a:t>дальнейшей</a:t>
            </a:r>
            <a:r>
              <a:rPr lang="en-US" sz="2900" dirty="0"/>
              <a:t> </a:t>
            </a:r>
            <a:r>
              <a:rPr lang="en-US" sz="2900" dirty="0" err="1"/>
              <a:t>реализации</a:t>
            </a:r>
            <a:r>
              <a:rPr lang="en-US" sz="2900" dirty="0"/>
              <a:t>.</a:t>
            </a:r>
          </a:p>
          <a:p>
            <a:pPr lvl="1"/>
            <a:endParaRPr lang="en-US" sz="1800" baseline="30000" dirty="0"/>
          </a:p>
          <a:p>
            <a:pPr marL="514350"/>
            <a:endParaRPr lang="en-US" sz="1300" dirty="0"/>
          </a:p>
          <a:p>
            <a:pPr marL="514350"/>
            <a:endParaRPr lang="en-US" sz="1300" dirty="0"/>
          </a:p>
          <a:p>
            <a:pPr marL="514350"/>
            <a:endParaRPr lang="en-US" sz="1300" dirty="0"/>
          </a:p>
          <a:p>
            <a:pPr marL="457200" lvl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14236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1160CC-CC27-4249-BCEE-E5EEE26DC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8" r="723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7CCEC-E507-45DF-A871-6DB7674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36" y="540027"/>
            <a:ext cx="4803636" cy="1311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Переработка железобетона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75158-B3BB-4163-8430-1146C8A1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110110"/>
            <a:ext cx="4706803" cy="44099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При дроблении железобетонных конструкций можно получить около 1427,8 тонн щебня, который в дальнейшем можно применять в таких сферах, как: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Производство самоуплотняющегося бетона;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Наполнитель газо- и пенобетонов;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Производство плитки, бордюров, лестничных пролётов;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Прокладка и ремонт систем водоснабжения и водоотведения;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Так, из полученного щебня возможно производство 1183 м</a:t>
            </a:r>
            <a:r>
              <a:rPr lang="ru-RU" sz="1600" baseline="30000" dirty="0">
                <a:solidFill>
                  <a:srgbClr val="000000"/>
                </a:solidFill>
              </a:rPr>
              <a:t>3</a:t>
            </a:r>
            <a:r>
              <a:rPr lang="ru-RU" sz="1600" dirty="0">
                <a:solidFill>
                  <a:srgbClr val="000000"/>
                </a:solidFill>
              </a:rPr>
              <a:t> бетона марки М300, а из него - бордюров БР 100.20.8 общей длиной 62107,5 метров для благоустройства автомобильных и пешеходных зон города.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Щебень предполагается получать прямо на площадке сноса и также использовать при возведении фундамента новой постройки.</a:t>
            </a:r>
          </a:p>
        </p:txBody>
      </p:sp>
    </p:spTree>
    <p:extLst>
      <p:ext uri="{BB962C8B-B14F-4D97-AF65-F5344CB8AC3E}">
        <p14:creationId xmlns:p14="http://schemas.microsoft.com/office/powerpoint/2010/main" val="317267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D2E65F-173A-4D2B-8410-52A99319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17488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0510-4E70-45CF-AA65-DBDA0EE4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ru-RU" sz="4100"/>
              <a:t>Переработка оконных стёкол и 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5DC72-2445-4711-8B71-9091CCF0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Деревянные оконные рамы, которые ещё остались у </a:t>
            </a:r>
            <a:r>
              <a:rPr lang="ru-RU" sz="1600" dirty="0" err="1"/>
              <a:t>большинсва</a:t>
            </a:r>
            <a:r>
              <a:rPr lang="ru-RU" sz="1600" dirty="0"/>
              <a:t> жильцов дома, предполагается переработать аналогично деревянным перекрытиям.</a:t>
            </a:r>
          </a:p>
          <a:p>
            <a:r>
              <a:rPr lang="ru-RU" sz="1600" dirty="0"/>
              <a:t>Пластиковые стеклопакеты (ПВХ) целесообразно передать в компанию по переработке пластиковых отходов. Вторичное использование включает в себя производство отливов для новых окон, расходников и фурнитуры.</a:t>
            </a:r>
          </a:p>
          <a:p>
            <a:r>
              <a:rPr lang="ru-RU" sz="1600" dirty="0"/>
              <a:t>27 окон дома содержат минимум 109 кг стекла, из которого предлагается производить около 121 кг стекловолокна и использовать его в изготовлении стеклопластика для утепления зданий.</a:t>
            </a:r>
            <a:endParaRPr lang="ru-RU" sz="1600" baseline="30000" dirty="0"/>
          </a:p>
          <a:p>
            <a:r>
              <a:rPr lang="ru-RU" sz="1600" dirty="0"/>
              <a:t>В Екатеринбурге одной из компаний по переработке оконного стекла является «Уральская стекольная компания».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272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026D-99CE-4384-9526-4D6EE6A9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ru-RU" sz="2800"/>
              <a:t>Переработка штукатурки и профнастила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5493D-91B7-49CB-B1B8-5A85A780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numCol="2" anchor="t">
            <a:noAutofit/>
          </a:bodyPr>
          <a:lstStyle/>
          <a:p>
            <a:r>
              <a:rPr lang="ru-RU" sz="1600" dirty="0"/>
              <a:t>Со стен здания можно извлечь около 1800 кг штукатурки.</a:t>
            </a:r>
          </a:p>
          <a:p>
            <a:r>
              <a:rPr lang="ru-RU" sz="1600" dirty="0"/>
              <a:t>Её предлагается переработать сразу на месте сноса и применить в качестве насыпного утеплителя при строительстве нового здания.</a:t>
            </a:r>
          </a:p>
          <a:p>
            <a:r>
              <a:rPr lang="ru-RU" sz="1600" dirty="0"/>
              <a:t>Профнастил практически невозможно переработать, но, в зависимости от его типа и металлов, содержащихся в составе, можно утилизировать вместе с цветным ломом.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B6DF41C-EB44-4C18-821B-7051B76A5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-1" b="2273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7F88394-D247-44B8-A769-DAD6999E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3589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4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83906C8-FCC5-46F5-AF06-843C76B44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1538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5A90-7F4B-4F93-B2DE-74724B7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/>
              <a:t>Заключение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4CC6DA-86C5-4444-A8F1-28138228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68654" cy="3207258"/>
          </a:xfrm>
        </p:spPr>
        <p:txBody>
          <a:bodyPr anchor="t">
            <a:noAutofit/>
          </a:bodyPr>
          <a:lstStyle/>
          <a:p>
            <a:r>
              <a:rPr lang="ru-RU" sz="1600" dirty="0"/>
              <a:t>По итогу сноса здания и максимального извлечения из него материалов переработке предлагается подвергнуть 83% отходов. 17% в виде кровельного профнастила предлагается отправить на утилизацию без дальнейшего использования.</a:t>
            </a:r>
          </a:p>
          <a:p>
            <a:r>
              <a:rPr lang="ru-RU" sz="1600" dirty="0"/>
              <a:t>Переработка отходов на месте сноса здания значительно снизит затраты на их перевозку и закупку новых материалов.</a:t>
            </a:r>
          </a:p>
          <a:p>
            <a:r>
              <a:rPr lang="ru-RU" sz="1600" dirty="0"/>
              <a:t>Переработка позволит сэкономить гипотетическую площадь земли, на которой складировались бы строительные отходы (около 2000 м</a:t>
            </a:r>
            <a:r>
              <a:rPr lang="ru-RU" sz="1600" baseline="30000" dirty="0"/>
              <a:t>2</a:t>
            </a:r>
            <a:r>
              <a:rPr lang="ru-RU" sz="1600" dirty="0"/>
              <a:t>), обезопасить воздушную и водную среды от пагубного влияния промышленного мусора.</a:t>
            </a:r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718485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680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Разработка полной утилизации конструкций и материалов после сноса жилой постройки</vt:lpstr>
      <vt:lpstr>Вступление</vt:lpstr>
      <vt:lpstr>Жилая постройка Екатеринбург, ул. Комсомольская 57 А. </vt:lpstr>
      <vt:lpstr>Материалы, использованные при строительстве и капитальном ремонте</vt:lpstr>
      <vt:lpstr>Переработка древесины</vt:lpstr>
      <vt:lpstr>Переработка железобетона</vt:lpstr>
      <vt:lpstr>Переработка оконных стёкол и рам</vt:lpstr>
      <vt:lpstr>Переработка штукатурки и профнастила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полной утилизации конструкций и материалов после сноса жилой постройки</dc:title>
  <dc:creator>Поздеев Игнат Владимирович</dc:creator>
  <cp:lastModifiedBy>Поздеев Игнат Владимирович</cp:lastModifiedBy>
  <cp:revision>3</cp:revision>
  <dcterms:created xsi:type="dcterms:W3CDTF">2020-09-06T17:49:29Z</dcterms:created>
  <dcterms:modified xsi:type="dcterms:W3CDTF">2020-09-06T17:54:44Z</dcterms:modified>
</cp:coreProperties>
</file>