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0" r:id="rId3"/>
    <p:sldId id="276" r:id="rId4"/>
    <p:sldId id="277" r:id="rId5"/>
    <p:sldId id="279" r:id="rId6"/>
    <p:sldId id="281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84848"/>
    <a:srgbClr val="F3FFFF"/>
    <a:srgbClr val="009900"/>
    <a:srgbClr val="B1360F"/>
    <a:srgbClr val="FF66CC"/>
    <a:srgbClr val="E67819"/>
    <a:srgbClr val="04AC08"/>
    <a:srgbClr val="FABE00"/>
    <a:srgbClr val="FF3300"/>
    <a:srgbClr val="1717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D27102A9-8310-4765-A935-A1911B00CA55}" styleName="Светлый стиль 1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0E3FDE45-AF77-4B5C-9715-49D594BDF05E}" styleName="Светлый стиль 1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DA37D80-6434-44D0-A028-1B22A696006F}" styleName="Светлый стиль 3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420" autoAdjust="0"/>
    <p:restoredTop sz="94660"/>
  </p:normalViewPr>
  <p:slideViewPr>
    <p:cSldViewPr>
      <p:cViewPr varScale="1">
        <p:scale>
          <a:sx n="67" d="100"/>
          <a:sy n="67" d="100"/>
        </p:scale>
        <p:origin x="10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0" cy="72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4B78E2-2C67-4855-83EE-21304F8B02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87B6438-EC35-42FB-AA2E-B02F05752F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1266231-D8F8-46DA-A53A-E51D3AE198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52280" y="6356350"/>
            <a:ext cx="7001120" cy="365125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10" name="Номер слайда 5">
            <a:extLst>
              <a:ext uri="{FF2B5EF4-FFF2-40B4-BE49-F238E27FC236}">
                <a16:creationId xmlns:a16="http://schemas.microsoft.com/office/drawing/2014/main" id="{9B721D84-6D02-49DE-B364-F0FCCF42D3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514600" cy="365125"/>
          </a:xfrm>
          <a:prstGeom prst="rect">
            <a:avLst/>
          </a:prstGeom>
        </p:spPr>
        <p:txBody>
          <a:bodyPr/>
          <a:lstStyle/>
          <a:p>
            <a:fld id="{D50B9505-94C0-45A8-B8C3-540047897F19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A836939B-B3EE-41B9-BEAD-C84B37558C97}"/>
              </a:ext>
            </a:extLst>
          </p:cNvPr>
          <p:cNvSpPr/>
          <p:nvPr userDrawn="1"/>
        </p:nvSpPr>
        <p:spPr>
          <a:xfrm>
            <a:off x="1116280" y="0"/>
            <a:ext cx="36000" cy="6858000"/>
          </a:xfrm>
          <a:prstGeom prst="rect">
            <a:avLst/>
          </a:prstGeom>
          <a:gradFill>
            <a:gsLst>
              <a:gs pos="0">
                <a:schemeClr val="tx1"/>
              </a:gs>
              <a:gs pos="100000">
                <a:schemeClr val="tx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899F3EB1-F28B-41B4-8427-5C48C5D4800A}"/>
              </a:ext>
            </a:extLst>
          </p:cNvPr>
          <p:cNvSpPr/>
          <p:nvPr userDrawn="1"/>
        </p:nvSpPr>
        <p:spPr>
          <a:xfrm>
            <a:off x="0" y="6183825"/>
            <a:ext cx="12192000" cy="36000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100000">
                <a:schemeClr val="tx1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2D185154-45D8-468C-B209-81DFEE63362B}"/>
              </a:ext>
            </a:extLst>
          </p:cNvPr>
          <p:cNvSpPr/>
          <p:nvPr userDrawn="1"/>
        </p:nvSpPr>
        <p:spPr>
          <a:xfrm>
            <a:off x="0" y="6011300"/>
            <a:ext cx="12192000" cy="36000"/>
          </a:xfrm>
          <a:prstGeom prst="rect">
            <a:avLst/>
          </a:prstGeom>
          <a:gradFill flip="none" rotWithShape="1">
            <a:gsLst>
              <a:gs pos="0">
                <a:srgbClr val="E67819"/>
              </a:gs>
              <a:gs pos="100000">
                <a:srgbClr val="E67819">
                  <a:alpha val="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81056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4B78E2-2C67-4855-83EE-21304F8B02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87B6438-EC35-42FB-AA2E-B02F05752F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1266231-D8F8-46DA-A53A-E51D3AE198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52280" y="6356350"/>
            <a:ext cx="7001120" cy="365125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7B4013AE-9461-4689-B74F-F24FDAF01EF2}"/>
              </a:ext>
            </a:extLst>
          </p:cNvPr>
          <p:cNvSpPr/>
          <p:nvPr userDrawn="1"/>
        </p:nvSpPr>
        <p:spPr>
          <a:xfrm>
            <a:off x="1116280" y="0"/>
            <a:ext cx="36000" cy="6858000"/>
          </a:xfrm>
          <a:prstGeom prst="rect">
            <a:avLst/>
          </a:prstGeom>
          <a:gradFill>
            <a:gsLst>
              <a:gs pos="0">
                <a:srgbClr val="E67819"/>
              </a:gs>
              <a:gs pos="100000">
                <a:srgbClr val="E67819">
                  <a:alpha val="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73859617-3DE0-4C89-81F2-9726F47C5A0A}"/>
              </a:ext>
            </a:extLst>
          </p:cNvPr>
          <p:cNvSpPr/>
          <p:nvPr userDrawn="1"/>
        </p:nvSpPr>
        <p:spPr>
          <a:xfrm>
            <a:off x="0" y="555526"/>
            <a:ext cx="12192000" cy="360040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100000">
                <a:schemeClr val="bg1">
                  <a:shade val="63000"/>
                  <a:satMod val="120000"/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Номер слайда 5">
            <a:extLst>
              <a:ext uri="{FF2B5EF4-FFF2-40B4-BE49-F238E27FC236}">
                <a16:creationId xmlns:a16="http://schemas.microsoft.com/office/drawing/2014/main" id="{9B721D84-6D02-49DE-B364-F0FCCF42D3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514600" cy="365125"/>
          </a:xfrm>
          <a:prstGeom prst="rect">
            <a:avLst/>
          </a:prstGeom>
        </p:spPr>
        <p:txBody>
          <a:bodyPr/>
          <a:lstStyle/>
          <a:p>
            <a:fld id="{D50B9505-94C0-45A8-B8C3-540047897F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97921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4B78E2-2C67-4855-83EE-21304F8B02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87B6438-EC35-42FB-AA2E-B02F05752F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CFD33A4-0D71-4D07-9576-FE8621A47F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514600" cy="365125"/>
          </a:xfrm>
          <a:prstGeom prst="rect">
            <a:avLst/>
          </a:prstGeom>
        </p:spPr>
        <p:txBody>
          <a:bodyPr/>
          <a:lstStyle/>
          <a:p>
            <a:fld id="{D50B9505-94C0-45A8-B8C3-540047897F19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7B4013AE-9461-4689-B74F-F24FDAF01EF2}"/>
              </a:ext>
            </a:extLst>
          </p:cNvPr>
          <p:cNvSpPr/>
          <p:nvPr userDrawn="1"/>
        </p:nvSpPr>
        <p:spPr>
          <a:xfrm>
            <a:off x="11125200" y="0"/>
            <a:ext cx="36000" cy="6858000"/>
          </a:xfrm>
          <a:prstGeom prst="rect">
            <a:avLst/>
          </a:prstGeom>
          <a:gradFill>
            <a:gsLst>
              <a:gs pos="0">
                <a:schemeClr val="tx1">
                  <a:alpha val="0"/>
                </a:schemeClr>
              </a:gs>
              <a:gs pos="100000">
                <a:schemeClr val="tx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73859617-3DE0-4C89-81F2-9726F47C5A0A}"/>
              </a:ext>
            </a:extLst>
          </p:cNvPr>
          <p:cNvSpPr/>
          <p:nvPr userDrawn="1"/>
        </p:nvSpPr>
        <p:spPr>
          <a:xfrm>
            <a:off x="0" y="866274"/>
            <a:ext cx="12192000" cy="36000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100000">
                <a:schemeClr val="bg1">
                  <a:shade val="63000"/>
                  <a:satMod val="120000"/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0DE95BE7-3479-4FD9-A226-3BFC0A57ED22}"/>
              </a:ext>
            </a:extLst>
          </p:cNvPr>
          <p:cNvSpPr/>
          <p:nvPr userDrawn="1"/>
        </p:nvSpPr>
        <p:spPr>
          <a:xfrm>
            <a:off x="8019" y="621626"/>
            <a:ext cx="12192000" cy="36000"/>
          </a:xfrm>
          <a:prstGeom prst="rect">
            <a:avLst/>
          </a:prstGeom>
          <a:solidFill>
            <a:srgbClr val="E678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Нижний колонтитул 4">
            <a:extLst>
              <a:ext uri="{FF2B5EF4-FFF2-40B4-BE49-F238E27FC236}">
                <a16:creationId xmlns:a16="http://schemas.microsoft.com/office/drawing/2014/main" id="{871D38DA-9B82-4BE1-8E37-3BE27C136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52280" y="6356350"/>
            <a:ext cx="7001120" cy="365125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5730949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4B78E2-2C67-4855-83EE-21304F8B02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87B6438-EC35-42FB-AA2E-B02F05752F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CFD33A4-0D71-4D07-9576-FE8621A47F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514600" cy="365125"/>
          </a:xfrm>
          <a:prstGeom prst="rect">
            <a:avLst/>
          </a:prstGeom>
        </p:spPr>
        <p:txBody>
          <a:bodyPr/>
          <a:lstStyle/>
          <a:p>
            <a:fld id="{D50B9505-94C0-45A8-B8C3-540047897F19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7B4013AE-9461-4689-B74F-F24FDAF01EF2}"/>
              </a:ext>
            </a:extLst>
          </p:cNvPr>
          <p:cNvSpPr/>
          <p:nvPr userDrawn="1"/>
        </p:nvSpPr>
        <p:spPr>
          <a:xfrm>
            <a:off x="11125200" y="0"/>
            <a:ext cx="36000" cy="6858000"/>
          </a:xfrm>
          <a:prstGeom prst="rect">
            <a:avLst/>
          </a:prstGeom>
          <a:gradFill>
            <a:gsLst>
              <a:gs pos="0">
                <a:srgbClr val="E67819"/>
              </a:gs>
              <a:gs pos="100000">
                <a:srgbClr val="E67819">
                  <a:alpha val="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73859617-3DE0-4C89-81F2-9726F47C5A0A}"/>
              </a:ext>
            </a:extLst>
          </p:cNvPr>
          <p:cNvSpPr/>
          <p:nvPr userDrawn="1"/>
        </p:nvSpPr>
        <p:spPr>
          <a:xfrm>
            <a:off x="0" y="6183825"/>
            <a:ext cx="12192000" cy="36000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100000">
                <a:schemeClr val="bg1">
                  <a:shade val="63000"/>
                  <a:satMod val="120000"/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Нижний колонтитул 4">
            <a:extLst>
              <a:ext uri="{FF2B5EF4-FFF2-40B4-BE49-F238E27FC236}">
                <a16:creationId xmlns:a16="http://schemas.microsoft.com/office/drawing/2014/main" id="{871D38DA-9B82-4BE1-8E37-3BE27C136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52280" y="6356350"/>
            <a:ext cx="7001120" cy="365125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6420187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4B78E2-2C67-4855-83EE-21304F8B02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87B6438-EC35-42FB-AA2E-B02F05752F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1266231-D8F8-46DA-A53A-E51D3AE198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52280" y="6356350"/>
            <a:ext cx="7001120" cy="365125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73859617-3DE0-4C89-81F2-9726F47C5A0A}"/>
              </a:ext>
            </a:extLst>
          </p:cNvPr>
          <p:cNvSpPr/>
          <p:nvPr userDrawn="1"/>
        </p:nvSpPr>
        <p:spPr>
          <a:xfrm>
            <a:off x="0" y="5859785"/>
            <a:ext cx="12192000" cy="360040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100000">
                <a:schemeClr val="bg1">
                  <a:shade val="63000"/>
                  <a:satMod val="120000"/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Номер слайда 5">
            <a:extLst>
              <a:ext uri="{FF2B5EF4-FFF2-40B4-BE49-F238E27FC236}">
                <a16:creationId xmlns:a16="http://schemas.microsoft.com/office/drawing/2014/main" id="{9B721D84-6D02-49DE-B364-F0FCCF42D3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514600" cy="365125"/>
          </a:xfrm>
          <a:prstGeom prst="rect">
            <a:avLst/>
          </a:prstGeom>
        </p:spPr>
        <p:txBody>
          <a:bodyPr/>
          <a:lstStyle/>
          <a:p>
            <a:fld id="{D50B9505-94C0-45A8-B8C3-540047897F19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2D0FEC3F-BFCD-44D4-BD61-70361EF8BB30}"/>
              </a:ext>
            </a:extLst>
          </p:cNvPr>
          <p:cNvSpPr/>
          <p:nvPr userDrawn="1"/>
        </p:nvSpPr>
        <p:spPr>
          <a:xfrm>
            <a:off x="0" y="5723260"/>
            <a:ext cx="12192000" cy="36000"/>
          </a:xfrm>
          <a:prstGeom prst="rect">
            <a:avLst/>
          </a:prstGeom>
          <a:gradFill flip="none" rotWithShape="1">
            <a:gsLst>
              <a:gs pos="0">
                <a:srgbClr val="E67819"/>
              </a:gs>
              <a:gs pos="100000">
                <a:schemeClr val="bg1">
                  <a:shade val="63000"/>
                  <a:satMod val="120000"/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675C4C9A-CAC0-4748-A21B-1E901F87AA12}"/>
              </a:ext>
            </a:extLst>
          </p:cNvPr>
          <p:cNvSpPr/>
          <p:nvPr userDrawn="1"/>
        </p:nvSpPr>
        <p:spPr>
          <a:xfrm>
            <a:off x="11125200" y="0"/>
            <a:ext cx="36000" cy="6858000"/>
          </a:xfrm>
          <a:prstGeom prst="rect">
            <a:avLst/>
          </a:prstGeom>
          <a:gradFill>
            <a:gsLst>
              <a:gs pos="0">
                <a:srgbClr val="E67819"/>
              </a:gs>
              <a:gs pos="100000">
                <a:srgbClr val="E67819">
                  <a:alpha val="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351272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0"/>
                <a:lumOff val="100000"/>
              </a:schemeClr>
            </a:gs>
            <a:gs pos="35000">
              <a:schemeClr val="accent5">
                <a:lumMod val="0"/>
                <a:lumOff val="100000"/>
              </a:schemeClr>
            </a:gs>
            <a:gs pos="100000">
              <a:schemeClr val="accent5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87B934F3-448D-47B2-89B4-4DA44CEAD802}"/>
              </a:ext>
            </a:extLst>
          </p:cNvPr>
          <p:cNvSpPr/>
          <p:nvPr userDrawn="1"/>
        </p:nvSpPr>
        <p:spPr>
          <a:xfrm>
            <a:off x="1116280" y="0"/>
            <a:ext cx="36000" cy="6858000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751870D9-0870-4B44-8834-DD3552BA9A84}"/>
              </a:ext>
            </a:extLst>
          </p:cNvPr>
          <p:cNvSpPr/>
          <p:nvPr userDrawn="1"/>
        </p:nvSpPr>
        <p:spPr>
          <a:xfrm>
            <a:off x="0" y="6183825"/>
            <a:ext cx="12192000" cy="36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52E53CE3-5F00-45D9-BECF-10654B0369AB}"/>
              </a:ext>
            </a:extLst>
          </p:cNvPr>
          <p:cNvSpPr/>
          <p:nvPr userDrawn="1"/>
        </p:nvSpPr>
        <p:spPr>
          <a:xfrm>
            <a:off x="0" y="6011300"/>
            <a:ext cx="12192000" cy="36000"/>
          </a:xfrm>
          <a:prstGeom prst="rect">
            <a:avLst/>
          </a:prstGeom>
          <a:gradFill flip="none" rotWithShape="1">
            <a:gsLst>
              <a:gs pos="0">
                <a:srgbClr val="E67819"/>
              </a:gs>
              <a:gs pos="100000">
                <a:srgbClr val="E67819">
                  <a:alpha val="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72409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49" r:id="rId2"/>
    <p:sldLayoutId id="2147483660" r:id="rId3"/>
    <p:sldLayoutId id="2147483661" r:id="rId4"/>
    <p:sldLayoutId id="2147483662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60000"/>
                <a:lumOff val="40000"/>
              </a:schemeClr>
            </a:gs>
            <a:gs pos="35000">
              <a:schemeClr val="accent5">
                <a:lumMod val="0"/>
                <a:lumOff val="100000"/>
              </a:schemeClr>
            </a:gs>
            <a:gs pos="100000">
              <a:schemeClr val="accent5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572BD9-E19B-4E08-BFC9-F14DD56CB9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20000" y="970254"/>
            <a:ext cx="9144000" cy="3744000"/>
          </a:xfrm>
          <a:gradFill flip="none" rotWithShape="1">
            <a:gsLst>
              <a:gs pos="54000">
                <a:schemeClr val="accent1">
                  <a:lumMod val="60000"/>
                  <a:lumOff val="40000"/>
                </a:schemeClr>
              </a:gs>
              <a:gs pos="3500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txBody>
          <a:bodyPr anchor="t"/>
          <a:lstStyle/>
          <a:p>
            <a:pPr>
              <a:lnSpc>
                <a:spcPct val="150000"/>
              </a:lnSpc>
            </a:pPr>
            <a:r>
              <a:rPr lang="ru-RU" sz="48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ЯРМАРКИ ПРЕДПРИНИМАТЕЛЬСТВА ДЛЯ ШКОЛ</a:t>
            </a:r>
            <a:br>
              <a:rPr lang="en-US" sz="5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</a:br>
            <a:br>
              <a:rPr lang="ru-RU" sz="5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</a:br>
            <a:br>
              <a:rPr lang="ru-RU" sz="5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</a:br>
            <a:endParaRPr lang="ru-RU" sz="5400" dirty="0">
              <a:solidFill>
                <a:schemeClr val="accent2"/>
              </a:solidFill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79B4201B-0A56-41D5-888A-2B02756B8C45}"/>
              </a:ext>
            </a:extLst>
          </p:cNvPr>
          <p:cNvSpPr/>
          <p:nvPr/>
        </p:nvSpPr>
        <p:spPr>
          <a:xfrm>
            <a:off x="8256000" y="5157000"/>
            <a:ext cx="305942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2400" b="1" dirty="0">
                <a:solidFill>
                  <a:srgbClr val="E678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Санкт-Петербург</a:t>
            </a:r>
          </a:p>
          <a:p>
            <a:pPr algn="r"/>
            <a:r>
              <a:rPr lang="ru-RU" sz="2400" b="1" dirty="0">
                <a:solidFill>
                  <a:srgbClr val="E678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Одноблюдова Д.В.</a:t>
            </a:r>
          </a:p>
        </p:txBody>
      </p:sp>
    </p:spTree>
    <p:extLst>
      <p:ext uri="{BB962C8B-B14F-4D97-AF65-F5344CB8AC3E}">
        <p14:creationId xmlns:p14="http://schemas.microsoft.com/office/powerpoint/2010/main" val="28425037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715AD6C-9101-4D38-9EAE-7885573BBD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9615" y="1269000"/>
            <a:ext cx="10832385" cy="4696244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572BD9-E19B-4E08-BFC9-F14DD56CB9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28000" y="333000"/>
            <a:ext cx="9144000" cy="1729388"/>
          </a:xfrm>
          <a:noFill/>
        </p:spPr>
        <p:txBody>
          <a:bodyPr anchor="t"/>
          <a:lstStyle/>
          <a:p>
            <a:pPr algn="l">
              <a:lnSpc>
                <a:spcPct val="150000"/>
              </a:lnSpc>
            </a:pPr>
            <a:br>
              <a:rPr lang="ru-RU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</a:br>
            <a:br>
              <a:rPr lang="en-US" sz="4000" b="1" dirty="0">
                <a:solidFill>
                  <a:srgbClr val="E6781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</a:br>
            <a:endParaRPr lang="ru-RU" sz="24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7D53CBD-B423-46EF-B93D-2A922656DCC0}"/>
              </a:ext>
            </a:extLst>
          </p:cNvPr>
          <p:cNvSpPr txBox="1"/>
          <p:nvPr/>
        </p:nvSpPr>
        <p:spPr>
          <a:xfrm>
            <a:off x="1344001" y="1413000"/>
            <a:ext cx="105120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400" b="1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1. Неразвитость экономического самосознания современного школьника</a:t>
            </a:r>
          </a:p>
          <a:p>
            <a:pPr lvl="0"/>
            <a:endParaRPr lang="ru-RU" sz="2400" b="1" dirty="0">
              <a:ln w="0"/>
              <a:solidFill>
                <a:prstClr val="white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ru-RU" sz="2400" b="1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2. Несформированное ценностное отношение к деньгам (деньги -средство или цель?)</a:t>
            </a:r>
          </a:p>
          <a:p>
            <a:pPr lvl="0"/>
            <a:endParaRPr lang="ru-RU" sz="2400" b="1" dirty="0">
              <a:ln w="0"/>
              <a:solidFill>
                <a:prstClr val="white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ru-RU" sz="2400" b="1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3. Неясный выбор мотивов </a:t>
            </a:r>
            <a:r>
              <a:rPr lang="ru-RU" sz="2400" b="1" dirty="0" err="1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будующей</a:t>
            </a:r>
            <a:r>
              <a:rPr lang="ru-RU" sz="2400" b="1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профессиональной деятельности</a:t>
            </a:r>
          </a:p>
          <a:p>
            <a:pPr lvl="0"/>
            <a:endParaRPr lang="ru-RU" sz="2400" b="1" dirty="0">
              <a:ln w="0"/>
              <a:solidFill>
                <a:prstClr val="white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ru-RU" sz="2400" b="1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4. Необходимость развития базовых предпринимательских навыков школьников</a:t>
            </a:r>
          </a:p>
          <a:p>
            <a:pPr lvl="0"/>
            <a:endParaRPr lang="ru-RU" sz="2400" b="1" dirty="0">
              <a:ln w="0"/>
              <a:solidFill>
                <a:prstClr val="white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/>
            <a:endParaRPr kumimoji="0" lang="ru-RU" sz="2400" b="1" i="0" u="none" strike="noStrike" kern="1200" cap="none" spc="0" normalizeH="0" baseline="0" noProof="0" dirty="0">
              <a:ln w="0">
                <a:noFill/>
              </a:ln>
              <a:solidFill>
                <a:prstClr val="white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" name="Прямоугольник: один усеченный угол 12">
            <a:extLst>
              <a:ext uri="{FF2B5EF4-FFF2-40B4-BE49-F238E27FC236}">
                <a16:creationId xmlns:a16="http://schemas.microsoft.com/office/drawing/2014/main" id="{177DE832-7F29-4AE1-B076-99EEF4AF7172}"/>
              </a:ext>
            </a:extLst>
          </p:cNvPr>
          <p:cNvSpPr/>
          <p:nvPr/>
        </p:nvSpPr>
        <p:spPr>
          <a:xfrm>
            <a:off x="1194002" y="261000"/>
            <a:ext cx="10212223" cy="844746"/>
          </a:xfrm>
          <a:prstGeom prst="snip1Rect">
            <a:avLst/>
          </a:prstGeom>
          <a:gradFill>
            <a:gsLst>
              <a:gs pos="0">
                <a:srgbClr val="E67819"/>
              </a:gs>
              <a:gs pos="50000">
                <a:srgbClr val="E67819"/>
              </a:gs>
              <a:gs pos="100000">
                <a:schemeClr val="accent2">
                  <a:lumMod val="75000"/>
                </a:schemeClr>
              </a:gs>
            </a:gsLst>
          </a:gradFill>
          <a:ln w="15875">
            <a:solidFill>
              <a:schemeClr val="accent2">
                <a:lumMod val="50000"/>
              </a:schemeClr>
            </a:solidFill>
          </a:ln>
          <a:effectLst>
            <a:outerShdw blurRad="50800" dist="38100" dir="2700000" algn="tl" rotWithShape="0">
              <a:schemeClr val="tx1">
                <a:lumMod val="85000"/>
                <a:alpha val="40000"/>
              </a:scheme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ru-RU" sz="2400" b="1" dirty="0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ПРЕДПОСЫЛКИ СОЗДАНИЯ ПРОЕКТА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43068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715AD6C-9101-4D38-9EAE-7885573BBD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5000" y="4183812"/>
            <a:ext cx="9375632" cy="893725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572BD9-E19B-4E08-BFC9-F14DD56CB9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28000" y="333000"/>
            <a:ext cx="9144000" cy="1729388"/>
          </a:xfrm>
          <a:noFill/>
        </p:spPr>
        <p:txBody>
          <a:bodyPr anchor="t"/>
          <a:lstStyle/>
          <a:p>
            <a:pPr algn="l">
              <a:lnSpc>
                <a:spcPct val="150000"/>
              </a:lnSpc>
            </a:pPr>
            <a:br>
              <a:rPr lang="ru-RU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</a:br>
            <a:br>
              <a:rPr lang="en-US" sz="4000" b="1" dirty="0">
                <a:solidFill>
                  <a:srgbClr val="E6781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</a:br>
            <a:endParaRPr lang="ru-RU" sz="240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E510570-4D2F-45BE-8F4D-052CA2C42E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1776" y="1774595"/>
            <a:ext cx="9398856" cy="932358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31A33EC-DF14-48CE-85E2-18F91F4600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6368" y="2969813"/>
            <a:ext cx="9375632" cy="89372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1B439FD-55CA-41EA-AE6B-672D1C1D2370}"/>
              </a:ext>
            </a:extLst>
          </p:cNvPr>
          <p:cNvSpPr txBox="1"/>
          <p:nvPr/>
        </p:nvSpPr>
        <p:spPr>
          <a:xfrm>
            <a:off x="1357369" y="2057776"/>
            <a:ext cx="72330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ДЕТИ «ИГРАЮТ ВО ВЗРОСЛУЮ ЖИЗНЬ»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7D53CBD-B423-46EF-B93D-2A922656DCC0}"/>
              </a:ext>
            </a:extLst>
          </p:cNvPr>
          <p:cNvSpPr txBox="1"/>
          <p:nvPr/>
        </p:nvSpPr>
        <p:spPr>
          <a:xfrm>
            <a:off x="1357369" y="4307508"/>
            <a:ext cx="93756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ПОЛУЧАЮТ РЕАЛЬНУЮ КОМПЕНСАЦИЮ СВОЕГО ТРУДА</a:t>
            </a:r>
            <a:endParaRPr lang="ru-RU" sz="2400" b="1" dirty="0">
              <a:ln w="0">
                <a:noFill/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C5233D0-2F99-4A1E-8982-994FFC8D670F}"/>
              </a:ext>
            </a:extLst>
          </p:cNvPr>
          <p:cNvSpPr txBox="1"/>
          <p:nvPr/>
        </p:nvSpPr>
        <p:spPr>
          <a:xfrm>
            <a:off x="1357368" y="3105834"/>
            <a:ext cx="86266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ПРОЯВЛЯЮТ ТАЛАНТЫ, СОЗДАЮТ ИДЕИ И ПРОДУКТЫ</a:t>
            </a:r>
          </a:p>
        </p:txBody>
      </p:sp>
      <p:sp>
        <p:nvSpPr>
          <p:cNvPr id="13" name="Прямоугольник: один усеченный угол 12">
            <a:extLst>
              <a:ext uri="{FF2B5EF4-FFF2-40B4-BE49-F238E27FC236}">
                <a16:creationId xmlns:a16="http://schemas.microsoft.com/office/drawing/2014/main" id="{177DE832-7F29-4AE1-B076-99EEF4AF7172}"/>
              </a:ext>
            </a:extLst>
          </p:cNvPr>
          <p:cNvSpPr/>
          <p:nvPr/>
        </p:nvSpPr>
        <p:spPr>
          <a:xfrm>
            <a:off x="1211777" y="446747"/>
            <a:ext cx="10212223" cy="826386"/>
          </a:xfrm>
          <a:prstGeom prst="snip1Rect">
            <a:avLst/>
          </a:prstGeom>
          <a:gradFill>
            <a:gsLst>
              <a:gs pos="0">
                <a:srgbClr val="E67819"/>
              </a:gs>
              <a:gs pos="50000">
                <a:srgbClr val="E67819"/>
              </a:gs>
              <a:gs pos="100000">
                <a:schemeClr val="accent2">
                  <a:lumMod val="75000"/>
                </a:schemeClr>
              </a:gs>
            </a:gsLst>
          </a:gradFill>
          <a:ln w="15875">
            <a:solidFill>
              <a:schemeClr val="accent2">
                <a:lumMod val="50000"/>
              </a:schemeClr>
            </a:solidFill>
          </a:ln>
          <a:effectLst>
            <a:outerShdw blurRad="50800" dist="38100" dir="2700000" algn="tl" rotWithShape="0">
              <a:schemeClr val="tx1">
                <a:lumMod val="85000"/>
                <a:alpha val="40000"/>
              </a:scheme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2400" b="1" dirty="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ИНТЕРЕС + САМОСТОЯТЕЛЬНОСТЬ + ОЩУТИМЫЙ РЕЗУЛЬТАТ</a:t>
            </a:r>
          </a:p>
        </p:txBody>
      </p:sp>
    </p:spTree>
    <p:extLst>
      <p:ext uri="{BB962C8B-B14F-4D97-AF65-F5344CB8AC3E}">
        <p14:creationId xmlns:p14="http://schemas.microsoft.com/office/powerpoint/2010/main" val="9965472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572BD9-E19B-4E08-BFC9-F14DD56CB9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28000" y="333000"/>
            <a:ext cx="9144000" cy="1729388"/>
          </a:xfrm>
          <a:noFill/>
        </p:spPr>
        <p:txBody>
          <a:bodyPr anchor="t"/>
          <a:lstStyle/>
          <a:p>
            <a:pPr algn="l">
              <a:lnSpc>
                <a:spcPct val="150000"/>
              </a:lnSpc>
            </a:pPr>
            <a:br>
              <a:rPr lang="ru-RU" sz="1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</a:br>
            <a:br>
              <a:rPr lang="en-US" sz="1800" b="1" dirty="0">
                <a:solidFill>
                  <a:srgbClr val="E6781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</a:br>
            <a:endParaRPr lang="ru-RU" sz="1800" dirty="0"/>
          </a:p>
        </p:txBody>
      </p:sp>
      <p:sp>
        <p:nvSpPr>
          <p:cNvPr id="16" name="Прямоугольник: один усеченный угол 15">
            <a:extLst>
              <a:ext uri="{FF2B5EF4-FFF2-40B4-BE49-F238E27FC236}">
                <a16:creationId xmlns:a16="http://schemas.microsoft.com/office/drawing/2014/main" id="{05BC7FC8-D8C7-4EAD-84BF-42AE5F2139A8}"/>
              </a:ext>
            </a:extLst>
          </p:cNvPr>
          <p:cNvSpPr/>
          <p:nvPr/>
        </p:nvSpPr>
        <p:spPr>
          <a:xfrm>
            <a:off x="1317848" y="539445"/>
            <a:ext cx="9288000" cy="524771"/>
          </a:xfrm>
          <a:prstGeom prst="snip1Rect">
            <a:avLst/>
          </a:prstGeom>
          <a:gradFill>
            <a:gsLst>
              <a:gs pos="0">
                <a:srgbClr val="E67819"/>
              </a:gs>
              <a:gs pos="50000">
                <a:srgbClr val="E67819"/>
              </a:gs>
              <a:gs pos="100000">
                <a:schemeClr val="accent2">
                  <a:lumMod val="75000"/>
                </a:schemeClr>
              </a:gs>
            </a:gsLst>
          </a:gradFill>
          <a:ln w="15875">
            <a:solidFill>
              <a:schemeClr val="accent2">
                <a:lumMod val="50000"/>
              </a:schemeClr>
            </a:solidFill>
          </a:ln>
          <a:effectLst>
            <a:outerShdw blurRad="50800" dist="38100" dir="2700000" algn="tl" rotWithShape="0">
              <a:schemeClr val="tx1">
                <a:lumMod val="85000"/>
                <a:alpha val="40000"/>
              </a:scheme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sz="2800" b="1" dirty="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ПРЕИМУЩЕСТВА ДЛЯ ШКОЛ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7EC7BFA-F10B-4A3F-A2DC-88B27E88A0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5823" y="1596003"/>
            <a:ext cx="9574177" cy="932769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BB2F78E-268D-4478-A597-3BE312E333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0780" y="2853000"/>
            <a:ext cx="9569220" cy="932769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E4887D1-DCE5-41DF-A823-1F64F2685D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9754" y="4109997"/>
            <a:ext cx="9446314" cy="93276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ECF6413-0FD6-4AE6-99C1-2F4CAC6C5DBF}"/>
              </a:ext>
            </a:extLst>
          </p:cNvPr>
          <p:cNvSpPr txBox="1"/>
          <p:nvPr/>
        </p:nvSpPr>
        <p:spPr>
          <a:xfrm>
            <a:off x="1488000" y="1671413"/>
            <a:ext cx="101564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УВЛЕКАТЕЛЬНОЕ МЕРОПРИЯТИЕ, МОТИВИРУЮЩЕЕ ШКОЛЬНИКОВ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6C00800-68D1-4D75-9284-061FD526D274}"/>
              </a:ext>
            </a:extLst>
          </p:cNvPr>
          <p:cNvSpPr txBox="1"/>
          <p:nvPr/>
        </p:nvSpPr>
        <p:spPr>
          <a:xfrm>
            <a:off x="1488000" y="3063783"/>
            <a:ext cx="943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ПРАКТИЧЕСКИ НЕ ТРЕБУЕТ ФИНАНСОВЫХ ЗАТРАТ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485E476-D6AE-4433-8876-6ABD9475C2C1}"/>
              </a:ext>
            </a:extLst>
          </p:cNvPr>
          <p:cNvSpPr txBox="1"/>
          <p:nvPr/>
        </p:nvSpPr>
        <p:spPr>
          <a:xfrm>
            <a:off x="1439154" y="4345548"/>
            <a:ext cx="92303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БАЗОЙ МОГУТ СЛУЖИТЬ УРОКИ ТЕХНОЛОГИИ</a:t>
            </a:r>
          </a:p>
        </p:txBody>
      </p:sp>
    </p:spTree>
    <p:extLst>
      <p:ext uri="{BB962C8B-B14F-4D97-AF65-F5344CB8AC3E}">
        <p14:creationId xmlns:p14="http://schemas.microsoft.com/office/powerpoint/2010/main" val="30209561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638C2BD4-0C26-40E8-A67D-BEDBA71EA3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2000" y="2709683"/>
            <a:ext cx="9720000" cy="1438634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572BD9-E19B-4E08-BFC9-F14DD56CB9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28000" y="333000"/>
            <a:ext cx="9144000" cy="1729388"/>
          </a:xfrm>
          <a:noFill/>
        </p:spPr>
        <p:txBody>
          <a:bodyPr anchor="t"/>
          <a:lstStyle/>
          <a:p>
            <a:pPr algn="l">
              <a:lnSpc>
                <a:spcPct val="150000"/>
              </a:lnSpc>
            </a:pPr>
            <a:br>
              <a:rPr lang="ru-RU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</a:br>
            <a:br>
              <a:rPr lang="en-US" sz="4000" b="1" dirty="0">
                <a:solidFill>
                  <a:srgbClr val="E6781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</a:br>
            <a:endParaRPr lang="ru-RU" sz="240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E510570-4D2F-45BE-8F4D-052CA2C42E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9800" y="1224621"/>
            <a:ext cx="9712200" cy="120768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1B439FD-55CA-41EA-AE6B-672D1C1D2370}"/>
              </a:ext>
            </a:extLst>
          </p:cNvPr>
          <p:cNvSpPr txBox="1"/>
          <p:nvPr/>
        </p:nvSpPr>
        <p:spPr>
          <a:xfrm>
            <a:off x="1560000" y="1529221"/>
            <a:ext cx="72330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400" b="1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ЯРМАРКИ В ШКОЛАХ В 80-90 </a:t>
            </a:r>
            <a:r>
              <a:rPr lang="ru-RU" sz="2400" b="1" dirty="0" err="1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гг</a:t>
            </a:r>
            <a:r>
              <a:rPr lang="ru-RU" sz="2400" b="1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kumimoji="0" lang="ru-RU" sz="2400" b="1" i="0" u="none" strike="noStrike" kern="1200" cap="none" spc="0" normalizeH="0" baseline="0" noProof="0" dirty="0">
              <a:ln w="0"/>
              <a:solidFill>
                <a:prstClr val="white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C5233D0-2F99-4A1E-8982-994FFC8D670F}"/>
              </a:ext>
            </a:extLst>
          </p:cNvPr>
          <p:cNvSpPr txBox="1"/>
          <p:nvPr/>
        </p:nvSpPr>
        <p:spPr>
          <a:xfrm>
            <a:off x="1564714" y="3079602"/>
            <a:ext cx="82536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400" b="1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ПРОЕКТ «ШАГИ В БИЗНЕС» САМАРСКАЯ ОБЛАСТЬ</a:t>
            </a:r>
          </a:p>
          <a:p>
            <a:pPr lvl="0"/>
            <a:r>
              <a:rPr lang="en-US" sz="2400" b="1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https://samara-tr.gazprom.ru/press/news/2018/04/230/</a:t>
            </a:r>
            <a:endParaRPr kumimoji="0" lang="ru-RU" sz="2400" b="1" i="0" u="none" strike="noStrike" kern="1200" cap="none" spc="0" normalizeH="0" baseline="0" noProof="0" dirty="0">
              <a:ln w="0"/>
              <a:solidFill>
                <a:prstClr val="white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7" name="Прямоугольник: один усеченный угол 16">
            <a:extLst>
              <a:ext uri="{FF2B5EF4-FFF2-40B4-BE49-F238E27FC236}">
                <a16:creationId xmlns:a16="http://schemas.microsoft.com/office/drawing/2014/main" id="{3151AEBF-C6DF-46D5-AE2D-F89BD29F6603}"/>
              </a:ext>
            </a:extLst>
          </p:cNvPr>
          <p:cNvSpPr/>
          <p:nvPr/>
        </p:nvSpPr>
        <p:spPr>
          <a:xfrm>
            <a:off x="1272000" y="296008"/>
            <a:ext cx="9288000" cy="604965"/>
          </a:xfrm>
          <a:prstGeom prst="snip1Rect">
            <a:avLst/>
          </a:prstGeom>
          <a:gradFill>
            <a:gsLst>
              <a:gs pos="0">
                <a:srgbClr val="E67819"/>
              </a:gs>
              <a:gs pos="50000">
                <a:srgbClr val="E67819"/>
              </a:gs>
              <a:gs pos="100000">
                <a:schemeClr val="accent2">
                  <a:lumMod val="75000"/>
                </a:schemeClr>
              </a:gs>
            </a:gsLst>
          </a:gradFill>
          <a:ln w="15875">
            <a:solidFill>
              <a:schemeClr val="accent2">
                <a:lumMod val="50000"/>
              </a:schemeClr>
            </a:solidFill>
          </a:ln>
          <a:effectLst>
            <a:outerShdw blurRad="50800" dist="38100" dir="2700000" algn="tl" rotWithShape="0">
              <a:schemeClr val="tx1">
                <a:lumMod val="85000"/>
                <a:alpha val="40000"/>
              </a:scheme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АНАЛОГИ ПРОЕКТА</a:t>
            </a:r>
          </a:p>
        </p:txBody>
      </p:sp>
    </p:spTree>
    <p:extLst>
      <p:ext uri="{BB962C8B-B14F-4D97-AF65-F5344CB8AC3E}">
        <p14:creationId xmlns:p14="http://schemas.microsoft.com/office/powerpoint/2010/main" val="38230563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572BD9-E19B-4E08-BFC9-F14DD56CB9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28000" y="333000"/>
            <a:ext cx="9144000" cy="1729388"/>
          </a:xfrm>
          <a:noFill/>
        </p:spPr>
        <p:txBody>
          <a:bodyPr anchor="t"/>
          <a:lstStyle/>
          <a:p>
            <a:pPr algn="l">
              <a:lnSpc>
                <a:spcPct val="150000"/>
              </a:lnSpc>
            </a:pPr>
            <a:br>
              <a:rPr lang="ru-RU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</a:br>
            <a:br>
              <a:rPr lang="en-US" sz="4000" b="1" dirty="0">
                <a:solidFill>
                  <a:srgbClr val="E6781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</a:br>
            <a:endParaRPr lang="ru-RU" sz="24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C5233D0-2F99-4A1E-8982-994FFC8D670F}"/>
              </a:ext>
            </a:extLst>
          </p:cNvPr>
          <p:cNvSpPr txBox="1"/>
          <p:nvPr/>
        </p:nvSpPr>
        <p:spPr>
          <a:xfrm>
            <a:off x="1236000" y="5660267"/>
            <a:ext cx="84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b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Источник: </a:t>
            </a:r>
            <a:r>
              <a:rPr lang="en-US" b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https://samara-tr.gazprom.ru/press/news/2018/04/230/</a:t>
            </a:r>
            <a:endParaRPr kumimoji="0" lang="ru-RU" sz="1800" b="1" i="0" u="none" strike="noStrike" kern="1200" cap="none" spc="0" normalizeH="0" baseline="0" noProof="0" dirty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 descr="Изображение выглядит как человек, стол, внутренний, сидит&#10;&#10;Автоматически созданное описание">
            <a:extLst>
              <a:ext uri="{FF2B5EF4-FFF2-40B4-BE49-F238E27FC236}">
                <a16:creationId xmlns:a16="http://schemas.microsoft.com/office/drawing/2014/main" id="{FAB66E3B-7EBC-4C81-8EBC-9991F04DA2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4527" y="2885374"/>
            <a:ext cx="3429505" cy="2834018"/>
          </a:xfrm>
          <a:prstGeom prst="rect">
            <a:avLst/>
          </a:prstGeom>
        </p:spPr>
      </p:pic>
      <p:pic>
        <p:nvPicPr>
          <p:cNvPr id="13" name="Рисунок 12" descr="Изображение выглядит как человек, внутренний, женщина, стол&#10;&#10;Автоматически созданное описание">
            <a:extLst>
              <a:ext uri="{FF2B5EF4-FFF2-40B4-BE49-F238E27FC236}">
                <a16:creationId xmlns:a16="http://schemas.microsoft.com/office/drawing/2014/main" id="{615A331D-13F1-4A07-842A-F364C313D7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6429" y="333000"/>
            <a:ext cx="4137839" cy="2757305"/>
          </a:xfrm>
          <a:prstGeom prst="rect">
            <a:avLst/>
          </a:prstGeom>
        </p:spPr>
      </p:pic>
      <p:pic>
        <p:nvPicPr>
          <p:cNvPr id="16" name="Рисунок 15" descr="Изображение выглядит как человек, торт, внутренний, стол&#10;&#10;Автоматически созданное описание">
            <a:extLst>
              <a:ext uri="{FF2B5EF4-FFF2-40B4-BE49-F238E27FC236}">
                <a16:creationId xmlns:a16="http://schemas.microsoft.com/office/drawing/2014/main" id="{8CB35260-C318-4542-BFF8-D0B4ECFE28D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0238" y="2997001"/>
            <a:ext cx="3945944" cy="2676068"/>
          </a:xfrm>
          <a:prstGeom prst="rect">
            <a:avLst/>
          </a:prstGeom>
        </p:spPr>
      </p:pic>
      <p:pic>
        <p:nvPicPr>
          <p:cNvPr id="19" name="Рисунок 18" descr="Изображение выглядит как человек, в позе, группа, стоит&#10;&#10;Автоматически созданное описание">
            <a:extLst>
              <a:ext uri="{FF2B5EF4-FFF2-40B4-BE49-F238E27FC236}">
                <a16:creationId xmlns:a16="http://schemas.microsoft.com/office/drawing/2014/main" id="{74FE4614-61FF-4053-B57D-D71915EA4AD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9193" y="333000"/>
            <a:ext cx="4005152" cy="2552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520938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1603</TotalTime>
  <Words>155</Words>
  <Application>Microsoft Office PowerPoint</Application>
  <PresentationFormat>Широкоэкранный</PresentationFormat>
  <Paragraphs>29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Тема Office</vt:lpstr>
      <vt:lpstr>ЯРМАРКИ ПРЕДПРИНИМАТЕЛЬСТВА ДЛЯ ШКОЛ   </vt:lpstr>
      <vt:lpstr>  </vt:lpstr>
      <vt:lpstr>  </vt:lpstr>
      <vt:lpstr>  </vt:lpstr>
      <vt:lpstr>  </vt:lpstr>
      <vt:lpstr>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Александр Приказщиков</dc:creator>
  <cp:lastModifiedBy>Maxim Maxim</cp:lastModifiedBy>
  <cp:revision>146</cp:revision>
  <dcterms:created xsi:type="dcterms:W3CDTF">2019-11-17T08:34:44Z</dcterms:created>
  <dcterms:modified xsi:type="dcterms:W3CDTF">2020-06-03T15:13:46Z</dcterms:modified>
</cp:coreProperties>
</file>