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267" r:id="rId6"/>
    <p:sldId id="262" r:id="rId7"/>
    <p:sldId id="266" r:id="rId8"/>
    <p:sldId id="263" r:id="rId9"/>
    <p:sldId id="264" r:id="rId10"/>
    <p:sldId id="265" r:id="rId11"/>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121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9477" y="1971439"/>
            <a:ext cx="7332407" cy="2312906"/>
          </a:xfrm>
        </p:spPr>
        <p:txBody>
          <a:bodyPr anchor="b">
            <a:noAutofit/>
          </a:bodyPr>
          <a:lstStyle>
            <a:lvl1pPr algn="ctr">
              <a:defRPr sz="6614"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350153" y="4361067"/>
            <a:ext cx="5991058" cy="1197375"/>
          </a:xfrm>
        </p:spPr>
        <p:txBody>
          <a:bodyPr>
            <a:normAutofit/>
          </a:bodyPr>
          <a:lstStyle>
            <a:lvl1pPr marL="0" indent="0" algn="ctr">
              <a:lnSpc>
                <a:spcPct val="112000"/>
              </a:lnSpc>
              <a:spcBef>
                <a:spcPts val="0"/>
              </a:spcBef>
              <a:spcAft>
                <a:spcPts val="0"/>
              </a:spcAft>
              <a:buNone/>
              <a:defRPr sz="1984"/>
            </a:lvl1pPr>
            <a:lvl2pPr marL="377979" indent="0" algn="ctr">
              <a:buNone/>
              <a:defRPr sz="1653"/>
            </a:lvl2pPr>
            <a:lvl3pPr marL="755957" indent="0" algn="ctr">
              <a:buNone/>
              <a:defRPr sz="1488"/>
            </a:lvl3pPr>
            <a:lvl4pPr marL="1133936" indent="0" algn="ctr">
              <a:buNone/>
              <a:defRPr sz="1323"/>
            </a:lvl4pPr>
            <a:lvl5pPr marL="1511915" indent="0" algn="ctr">
              <a:buNone/>
              <a:defRPr sz="1323"/>
            </a:lvl5pPr>
            <a:lvl6pPr marL="1889893" indent="0" algn="ctr">
              <a:buNone/>
              <a:defRPr sz="1323"/>
            </a:lvl6pPr>
            <a:lvl7pPr marL="2267872" indent="0" algn="ctr">
              <a:buNone/>
              <a:defRPr sz="1323"/>
            </a:lvl7pPr>
            <a:lvl8pPr marL="2645851" indent="0" algn="ctr">
              <a:buNone/>
              <a:defRPr sz="1323"/>
            </a:lvl8pPr>
            <a:lvl9pPr marL="3023829"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a:xfrm>
            <a:off x="660222" y="7113663"/>
            <a:ext cx="1410092" cy="446012"/>
          </a:xfrm>
        </p:spPr>
        <p:txBody>
          <a:bodyPr/>
          <a:lstStyle>
            <a:lvl1pPr>
              <a:defRPr baseline="0">
                <a:solidFill>
                  <a:schemeClr val="tx2"/>
                </a:solidFill>
              </a:defRPr>
            </a:lvl1pPr>
          </a:lstStyle>
          <a:p>
            <a:fld id="{87DE6118-2437-4B30-8E3C-4D2BE6020583}" type="datetimeFigureOut">
              <a:rPr lang="en-US" smtClean="0"/>
              <a:pPr/>
              <a:t>9/6/2020</a:t>
            </a:fld>
            <a:endParaRPr lang="en-US" dirty="0"/>
          </a:p>
        </p:txBody>
      </p:sp>
      <p:sp>
        <p:nvSpPr>
          <p:cNvPr id="5" name="Footer Placeholder 4"/>
          <p:cNvSpPr>
            <a:spLocks noGrp="1"/>
          </p:cNvSpPr>
          <p:nvPr>
            <p:ph type="ftr" sz="quarter" idx="11"/>
          </p:nvPr>
        </p:nvSpPr>
        <p:spPr>
          <a:xfrm>
            <a:off x="2266095" y="7113663"/>
            <a:ext cx="6159173" cy="446012"/>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8621049" y="7113663"/>
            <a:ext cx="1399873" cy="446012"/>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8" name="Group 7"/>
          <p:cNvGrpSpPr/>
          <p:nvPr/>
        </p:nvGrpSpPr>
        <p:grpSpPr>
          <a:xfrm>
            <a:off x="660221" y="820640"/>
            <a:ext cx="9360702" cy="5897022"/>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337222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202829" y="2530393"/>
            <a:ext cx="8419803" cy="393733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9/6/2020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54758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45516" y="688016"/>
            <a:ext cx="1743324" cy="5779706"/>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02830" y="688016"/>
            <a:ext cx="6693520" cy="5779706"/>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9/6/2020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23460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9/6/2020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06098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70891" y="1434510"/>
            <a:ext cx="8430125" cy="3144614"/>
          </a:xfrm>
        </p:spPr>
        <p:txBody>
          <a:bodyPr anchor="b">
            <a:normAutofit/>
          </a:bodyPr>
          <a:lstStyle>
            <a:lvl1pPr algn="r">
              <a:defRPr sz="6614"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70891" y="4647721"/>
            <a:ext cx="8430125" cy="1260303"/>
          </a:xfrm>
        </p:spPr>
        <p:txBody>
          <a:bodyPr/>
          <a:lstStyle>
            <a:lvl1pPr marL="0" indent="0" algn="r">
              <a:lnSpc>
                <a:spcPct val="112000"/>
              </a:lnSpc>
              <a:spcBef>
                <a:spcPts val="0"/>
              </a:spcBef>
              <a:spcAft>
                <a:spcPts val="0"/>
              </a:spcAft>
              <a:buNone/>
              <a:defRPr sz="1984">
                <a:solidFill>
                  <a:schemeClr val="tx2"/>
                </a:solidFill>
              </a:defRPr>
            </a:lvl1pPr>
            <a:lvl2pPr marL="377979" indent="0">
              <a:buNone/>
              <a:defRPr sz="1653">
                <a:solidFill>
                  <a:schemeClr val="tx1">
                    <a:tint val="75000"/>
                  </a:schemeClr>
                </a:solidFill>
              </a:defRPr>
            </a:lvl2pPr>
            <a:lvl3pPr marL="755957" indent="0">
              <a:buNone/>
              <a:defRPr sz="1488">
                <a:solidFill>
                  <a:schemeClr val="tx1">
                    <a:tint val="75000"/>
                  </a:schemeClr>
                </a:solidFill>
              </a:defRPr>
            </a:lvl3pPr>
            <a:lvl4pPr marL="1133936" indent="0">
              <a:buNone/>
              <a:defRPr sz="1323">
                <a:solidFill>
                  <a:schemeClr val="tx1">
                    <a:tint val="75000"/>
                  </a:schemeClr>
                </a:solidFill>
              </a:defRPr>
            </a:lvl4pPr>
            <a:lvl5pPr marL="1511915" indent="0">
              <a:buNone/>
              <a:defRPr sz="1323">
                <a:solidFill>
                  <a:schemeClr val="tx1">
                    <a:tint val="75000"/>
                  </a:schemeClr>
                </a:solidFill>
              </a:defRPr>
            </a:lvl5pPr>
            <a:lvl6pPr marL="1889893" indent="0">
              <a:buNone/>
              <a:defRPr sz="1323">
                <a:solidFill>
                  <a:schemeClr val="tx1">
                    <a:tint val="75000"/>
                  </a:schemeClr>
                </a:solidFill>
              </a:defRPr>
            </a:lvl6pPr>
            <a:lvl7pPr marL="2267872" indent="0">
              <a:buNone/>
              <a:defRPr sz="1323">
                <a:solidFill>
                  <a:schemeClr val="tx1">
                    <a:tint val="75000"/>
                  </a:schemeClr>
                </a:solidFill>
              </a:defRPr>
            </a:lvl7pPr>
            <a:lvl8pPr marL="2645851" indent="0">
              <a:buNone/>
              <a:defRPr sz="1323">
                <a:solidFill>
                  <a:schemeClr val="tx1">
                    <a:tint val="75000"/>
                  </a:schemeClr>
                </a:solidFill>
              </a:defRPr>
            </a:lvl8pPr>
            <a:lvl9pPr marL="3023829"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647988" y="7113663"/>
            <a:ext cx="1422777" cy="446012"/>
          </a:xfrm>
        </p:spPr>
        <p:txBody>
          <a:bodyPr/>
          <a:lstStyle>
            <a:lvl1pPr>
              <a:defRPr>
                <a:solidFill>
                  <a:schemeClr val="tx2"/>
                </a:solidFill>
              </a:defRPr>
            </a:lvl1pPr>
          </a:lstStyle>
          <a:p>
            <a:fld id="{87DE6118-2437-4B30-8E3C-4D2BE6020583}" type="datetimeFigureOut">
              <a:rPr lang="en-US" smtClean="0"/>
              <a:pPr/>
              <a:t>9/6/2020</a:t>
            </a:fld>
            <a:endParaRPr lang="en-US" dirty="0"/>
          </a:p>
        </p:txBody>
      </p:sp>
      <p:sp>
        <p:nvSpPr>
          <p:cNvPr id="5" name="Footer Placeholder 4"/>
          <p:cNvSpPr>
            <a:spLocks noGrp="1"/>
          </p:cNvSpPr>
          <p:nvPr>
            <p:ph type="ftr" sz="quarter" idx="11"/>
          </p:nvPr>
        </p:nvSpPr>
        <p:spPr>
          <a:xfrm>
            <a:off x="2266321" y="7113663"/>
            <a:ext cx="6159173" cy="446012"/>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21049" y="7113663"/>
            <a:ext cx="1399873" cy="446012"/>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p:cNvSpPr/>
          <p:nvPr/>
        </p:nvSpPr>
        <p:spPr bwMode="auto">
          <a:xfrm>
            <a:off x="7148890" y="1858119"/>
            <a:ext cx="2872033" cy="4859542"/>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7148890" y="1858119"/>
            <a:ext cx="2872033" cy="4859542"/>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2064077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202829" y="2519892"/>
            <a:ext cx="3900501" cy="394783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722472" y="2519892"/>
            <a:ext cx="3900501" cy="394783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9/6/2020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55847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202829" y="755967"/>
            <a:ext cx="8419803" cy="163793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202829" y="2579670"/>
            <a:ext cx="3900501" cy="908210"/>
          </a:xfrm>
        </p:spPr>
        <p:txBody>
          <a:bodyPr anchor="b">
            <a:noAutofit/>
          </a:bodyPr>
          <a:lstStyle>
            <a:lvl1pPr marL="0" indent="0">
              <a:lnSpc>
                <a:spcPct val="84000"/>
              </a:lnSpc>
              <a:spcBef>
                <a:spcPts val="0"/>
              </a:spcBef>
              <a:spcAft>
                <a:spcPts val="0"/>
              </a:spcAft>
              <a:buNone/>
              <a:defRPr sz="2646" b="0" baseline="0">
                <a:solidFill>
                  <a:schemeClr val="tx2"/>
                </a:solidFill>
              </a:defRPr>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ru-RU"/>
              <a:t>Образец текста</a:t>
            </a:r>
          </a:p>
        </p:txBody>
      </p:sp>
      <p:sp>
        <p:nvSpPr>
          <p:cNvPr id="4" name="Content Placeholder 3"/>
          <p:cNvSpPr>
            <a:spLocks noGrp="1"/>
          </p:cNvSpPr>
          <p:nvPr>
            <p:ph sz="half" idx="2"/>
          </p:nvPr>
        </p:nvSpPr>
        <p:spPr>
          <a:xfrm>
            <a:off x="1202830" y="3643380"/>
            <a:ext cx="3900499" cy="282434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722131" y="2590169"/>
            <a:ext cx="3900501" cy="908210"/>
          </a:xfrm>
        </p:spPr>
        <p:txBody>
          <a:bodyPr anchor="b">
            <a:noAutofit/>
          </a:bodyPr>
          <a:lstStyle>
            <a:lvl1pPr marL="0" indent="0">
              <a:lnSpc>
                <a:spcPct val="84000"/>
              </a:lnSpc>
              <a:spcBef>
                <a:spcPts val="0"/>
              </a:spcBef>
              <a:spcAft>
                <a:spcPts val="0"/>
              </a:spcAft>
              <a:buNone/>
              <a:defRPr sz="2646" b="0" baseline="0">
                <a:solidFill>
                  <a:schemeClr val="tx2"/>
                </a:solidFill>
              </a:defRPr>
            </a:lvl1pPr>
            <a:lvl2pPr marL="377979" indent="0">
              <a:buNone/>
              <a:defRPr sz="1653" b="1"/>
            </a:lvl2pPr>
            <a:lvl3pPr marL="755957" indent="0">
              <a:buNone/>
              <a:defRPr sz="1488" b="1"/>
            </a:lvl3pPr>
            <a:lvl4pPr marL="1133936" indent="0">
              <a:buNone/>
              <a:defRPr sz="1323" b="1"/>
            </a:lvl4pPr>
            <a:lvl5pPr marL="1511915" indent="0">
              <a:buNone/>
              <a:defRPr sz="1323" b="1"/>
            </a:lvl5pPr>
            <a:lvl6pPr marL="1889893" indent="0">
              <a:buNone/>
              <a:defRPr sz="1323" b="1"/>
            </a:lvl6pPr>
            <a:lvl7pPr marL="2267872" indent="0">
              <a:buNone/>
              <a:defRPr sz="1323" b="1"/>
            </a:lvl7pPr>
            <a:lvl8pPr marL="2645851" indent="0">
              <a:buNone/>
              <a:defRPr sz="1323" b="1"/>
            </a:lvl8pPr>
            <a:lvl9pPr marL="3023829" indent="0">
              <a:buNone/>
              <a:defRPr sz="1323" b="1"/>
            </a:lvl9pPr>
          </a:lstStyle>
          <a:p>
            <a:pPr lvl="0"/>
            <a:r>
              <a:rPr lang="ru-RU"/>
              <a:t>Образец текста</a:t>
            </a:r>
          </a:p>
        </p:txBody>
      </p:sp>
      <p:sp>
        <p:nvSpPr>
          <p:cNvPr id="6" name="Content Placeholder 5"/>
          <p:cNvSpPr>
            <a:spLocks noGrp="1"/>
          </p:cNvSpPr>
          <p:nvPr>
            <p:ph sz="quarter" idx="4"/>
          </p:nvPr>
        </p:nvSpPr>
        <p:spPr>
          <a:xfrm>
            <a:off x="5722131" y="3643380"/>
            <a:ext cx="3900501" cy="282434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9/6/2020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997735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9/6/2020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63871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9/6/2020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4830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414"/>
            <a:ext cx="4650939" cy="75592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826" y="755967"/>
            <a:ext cx="3381286" cy="2378668"/>
          </a:xfrm>
        </p:spPr>
        <p:txBody>
          <a:bodyPr anchor="t">
            <a:noAutofit/>
          </a:bodyPr>
          <a:lstStyle>
            <a:lvl1pPr>
              <a:lnSpc>
                <a:spcPct val="84000"/>
              </a:lnSpc>
              <a:defRPr sz="485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5486237" y="755968"/>
            <a:ext cx="4570750" cy="5704755"/>
          </a:xfrm>
        </p:spPr>
        <p:txBody>
          <a:bodyPr/>
          <a:lstStyle>
            <a:lvl1pPr>
              <a:defRPr sz="1653"/>
            </a:lvl1pPr>
            <a:lvl2pPr>
              <a:defRPr sz="1653"/>
            </a:lvl2pPr>
            <a:lvl3pPr>
              <a:defRPr sz="1488"/>
            </a:lvl3pPr>
            <a:lvl4pPr>
              <a:defRPr sz="1488"/>
            </a:lvl4pPr>
            <a:lvl5pPr>
              <a:defRPr sz="1323"/>
            </a:lvl5pPr>
            <a:lvl6pPr>
              <a:defRPr sz="1323"/>
            </a:lvl6pPr>
            <a:lvl7pPr>
              <a:defRPr sz="1323"/>
            </a:lvl7pPr>
            <a:lvl8pPr>
              <a:defRPr sz="1323"/>
            </a:lvl8pPr>
            <a:lvl9pPr>
              <a:defRPr sz="132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34826" y="3148590"/>
            <a:ext cx="3381286" cy="3319132"/>
          </a:xfrm>
        </p:spPr>
        <p:txBody>
          <a:bodyPr>
            <a:normAutofit/>
          </a:bodyPr>
          <a:lstStyle>
            <a:lvl1pPr marL="0" indent="0">
              <a:lnSpc>
                <a:spcPct val="113000"/>
              </a:lnSpc>
              <a:spcBef>
                <a:spcPts val="0"/>
              </a:spcBef>
              <a:spcAft>
                <a:spcPts val="1653"/>
              </a:spcAft>
              <a:buNone/>
              <a:defRPr sz="1764"/>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ru-RU"/>
              <a:t>Образец текста</a:t>
            </a:r>
          </a:p>
        </p:txBody>
      </p:sp>
      <p:sp>
        <p:nvSpPr>
          <p:cNvPr id="5" name="Date Placeholder 4"/>
          <p:cNvSpPr>
            <a:spLocks noGrp="1"/>
          </p:cNvSpPr>
          <p:nvPr>
            <p:ph type="dt" sz="half" idx="10"/>
          </p:nvPr>
        </p:nvSpPr>
        <p:spPr>
          <a:xfrm>
            <a:off x="634827" y="7113663"/>
            <a:ext cx="1056353" cy="446012"/>
          </a:xfrm>
        </p:spPr>
        <p:txBody>
          <a:bodyPr/>
          <a:lstStyle>
            <a:lvl1pPr>
              <a:defRPr>
                <a:solidFill>
                  <a:schemeClr val="tx2"/>
                </a:solidFill>
              </a:defRPr>
            </a:lvl1pPr>
          </a:lstStyle>
          <a:p>
            <a:fld id="{87DE6118-2437-4B30-8E3C-4D2BE6020583}" type="datetimeFigureOut">
              <a:rPr lang="en-US" smtClean="0"/>
              <a:pPr/>
              <a:t>9/6/2020</a:t>
            </a:fld>
            <a:endParaRPr lang="en-US" dirty="0"/>
          </a:p>
        </p:txBody>
      </p:sp>
      <p:sp>
        <p:nvSpPr>
          <p:cNvPr id="6" name="Footer Placeholder 5"/>
          <p:cNvSpPr>
            <a:spLocks noGrp="1"/>
          </p:cNvSpPr>
          <p:nvPr>
            <p:ph type="ftr" sz="quarter" idx="11"/>
          </p:nvPr>
        </p:nvSpPr>
        <p:spPr>
          <a:xfrm>
            <a:off x="1934511" y="7113663"/>
            <a:ext cx="2081602" cy="446012"/>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8667052" y="7113663"/>
            <a:ext cx="1399873" cy="446012"/>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4650939" y="414"/>
            <a:ext cx="200471"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4650939" y="414"/>
            <a:ext cx="200471"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861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414"/>
            <a:ext cx="4650939" cy="75592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826" y="755967"/>
            <a:ext cx="3381286" cy="2378668"/>
          </a:xfrm>
        </p:spPr>
        <p:txBody>
          <a:bodyPr anchor="t">
            <a:normAutofit/>
          </a:bodyPr>
          <a:lstStyle>
            <a:lvl1pPr>
              <a:lnSpc>
                <a:spcPct val="84000"/>
              </a:lnSpc>
              <a:defRPr sz="485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851410" y="2"/>
            <a:ext cx="5840403" cy="7559674"/>
          </a:xfrm>
        </p:spPr>
        <p:txBody>
          <a:bodyPr anchor="t">
            <a:normAutofit/>
          </a:bodyPr>
          <a:lstStyle>
            <a:lvl1pPr marL="0" indent="0">
              <a:buNone/>
              <a:defRPr sz="1653"/>
            </a:lvl1pPr>
            <a:lvl2pPr marL="377979" indent="0">
              <a:buNone/>
              <a:defRPr sz="1653"/>
            </a:lvl2pPr>
            <a:lvl3pPr marL="755957" indent="0">
              <a:buNone/>
              <a:defRPr sz="1653"/>
            </a:lvl3pPr>
            <a:lvl4pPr marL="1133936" indent="0">
              <a:buNone/>
              <a:defRPr sz="1653"/>
            </a:lvl4pPr>
            <a:lvl5pPr marL="1511915" indent="0">
              <a:buNone/>
              <a:defRPr sz="1653"/>
            </a:lvl5pPr>
            <a:lvl6pPr marL="1889893" indent="0">
              <a:buNone/>
              <a:defRPr sz="1653"/>
            </a:lvl6pPr>
            <a:lvl7pPr marL="2267872" indent="0">
              <a:buNone/>
              <a:defRPr sz="1653"/>
            </a:lvl7pPr>
            <a:lvl8pPr marL="2645851" indent="0">
              <a:buNone/>
              <a:defRPr sz="1653"/>
            </a:lvl8pPr>
            <a:lvl9pPr marL="3023829" indent="0">
              <a:buNone/>
              <a:defRPr sz="1653"/>
            </a:lvl9pPr>
          </a:lstStyle>
          <a:p>
            <a:r>
              <a:rPr lang="ru-RU"/>
              <a:t>Вставка рисунка</a:t>
            </a:r>
            <a:endParaRPr lang="en-US" dirty="0"/>
          </a:p>
        </p:txBody>
      </p:sp>
      <p:sp>
        <p:nvSpPr>
          <p:cNvPr id="4" name="Text Placeholder 3"/>
          <p:cNvSpPr>
            <a:spLocks noGrp="1"/>
          </p:cNvSpPr>
          <p:nvPr>
            <p:ph type="body" sz="half" idx="2"/>
          </p:nvPr>
        </p:nvSpPr>
        <p:spPr>
          <a:xfrm>
            <a:off x="634826" y="3148176"/>
            <a:ext cx="3381286" cy="3319546"/>
          </a:xfrm>
        </p:spPr>
        <p:txBody>
          <a:bodyPr>
            <a:normAutofit/>
          </a:bodyPr>
          <a:lstStyle>
            <a:lvl1pPr marL="0" indent="0">
              <a:lnSpc>
                <a:spcPct val="113000"/>
              </a:lnSpc>
              <a:spcBef>
                <a:spcPts val="0"/>
              </a:spcBef>
              <a:spcAft>
                <a:spcPts val="1653"/>
              </a:spcAft>
              <a:buNone/>
              <a:defRPr sz="1764"/>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ru-RU"/>
              <a:t>Образец текста</a:t>
            </a:r>
          </a:p>
        </p:txBody>
      </p:sp>
      <p:sp>
        <p:nvSpPr>
          <p:cNvPr id="5" name="Date Placeholder 4"/>
          <p:cNvSpPr>
            <a:spLocks noGrp="1"/>
          </p:cNvSpPr>
          <p:nvPr>
            <p:ph type="dt" sz="half" idx="10"/>
          </p:nvPr>
        </p:nvSpPr>
        <p:spPr>
          <a:xfrm>
            <a:off x="634827" y="7113663"/>
            <a:ext cx="1056353" cy="446012"/>
          </a:xfrm>
        </p:spPr>
        <p:txBody>
          <a:bodyPr/>
          <a:lstStyle>
            <a:lvl1pPr>
              <a:defRPr>
                <a:solidFill>
                  <a:schemeClr val="tx2"/>
                </a:solidFill>
              </a:defRPr>
            </a:lvl1pPr>
          </a:lstStyle>
          <a:p>
            <a:fld id="{87DE6118-2437-4B30-8E3C-4D2BE6020583}" type="datetimeFigureOut">
              <a:rPr lang="en-US" smtClean="0"/>
              <a:pPr/>
              <a:t>9/6/2020</a:t>
            </a:fld>
            <a:endParaRPr lang="en-US" dirty="0"/>
          </a:p>
        </p:txBody>
      </p:sp>
      <p:sp>
        <p:nvSpPr>
          <p:cNvPr id="6" name="Footer Placeholder 5"/>
          <p:cNvSpPr>
            <a:spLocks noGrp="1"/>
          </p:cNvSpPr>
          <p:nvPr>
            <p:ph type="ftr" sz="quarter" idx="11"/>
          </p:nvPr>
        </p:nvSpPr>
        <p:spPr>
          <a:xfrm>
            <a:off x="1934511" y="7113663"/>
            <a:ext cx="2081602" cy="446012"/>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8667052" y="7113663"/>
            <a:ext cx="1399873" cy="446012"/>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4650939" y="414"/>
            <a:ext cx="200471"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4650939" y="414"/>
            <a:ext cx="200471"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62849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2829" y="755967"/>
            <a:ext cx="8419803" cy="163793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202829" y="2519892"/>
            <a:ext cx="8419803" cy="394783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219535" y="7113663"/>
            <a:ext cx="1056353" cy="446012"/>
          </a:xfrm>
          <a:prstGeom prst="rect">
            <a:avLst/>
          </a:prstGeom>
        </p:spPr>
        <p:txBody>
          <a:bodyPr vert="horz" lIns="91440" tIns="45720" rIns="91440" bIns="45720" rtlCol="0" anchor="ctr"/>
          <a:lstStyle>
            <a:lvl1pPr algn="l">
              <a:defRPr sz="1102" baseline="0">
                <a:solidFill>
                  <a:schemeClr val="tx2"/>
                </a:solidFill>
              </a:defRPr>
            </a:lvl1pPr>
          </a:lstStyle>
          <a:p>
            <a:fld id="{87DE6118-2437-4B30-8E3C-4D2BE6020583}" type="datetimeFigureOut">
              <a:rPr lang="en-US" smtClean="0"/>
              <a:pPr/>
              <a:t>9/6/2020</a:t>
            </a:fld>
            <a:endParaRPr lang="en-US" dirty="0"/>
          </a:p>
        </p:txBody>
      </p:sp>
      <p:sp>
        <p:nvSpPr>
          <p:cNvPr id="5" name="Footer Placeholder 4"/>
          <p:cNvSpPr>
            <a:spLocks noGrp="1"/>
          </p:cNvSpPr>
          <p:nvPr>
            <p:ph type="ftr" sz="quarter" idx="3"/>
          </p:nvPr>
        </p:nvSpPr>
        <p:spPr>
          <a:xfrm>
            <a:off x="2537521" y="7113663"/>
            <a:ext cx="5507994" cy="446012"/>
          </a:xfrm>
          <a:prstGeom prst="rect">
            <a:avLst/>
          </a:prstGeom>
        </p:spPr>
        <p:txBody>
          <a:bodyPr vert="horz" lIns="91440" tIns="45720" rIns="91440" bIns="45720" rtlCol="0" anchor="ctr"/>
          <a:lstStyle>
            <a:lvl1pPr algn="l">
              <a:defRPr sz="1102"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8307147" y="7113663"/>
            <a:ext cx="1399873" cy="446012"/>
          </a:xfrm>
          <a:prstGeom prst="rect">
            <a:avLst/>
          </a:prstGeom>
        </p:spPr>
        <p:txBody>
          <a:bodyPr vert="horz" lIns="91440" tIns="45720" rIns="91440" bIns="45720" rtlCol="0" anchor="ctr"/>
          <a:lstStyle>
            <a:lvl1pPr algn="r">
              <a:defRPr sz="1102" baseline="0">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419267" y="414"/>
            <a:ext cx="200471"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419267" y="414"/>
            <a:ext cx="200471"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5329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57" rtl="0" eaLnBrk="1" latinLnBrk="0" hangingPunct="1">
        <a:lnSpc>
          <a:spcPct val="89000"/>
        </a:lnSpc>
        <a:spcBef>
          <a:spcPct val="0"/>
        </a:spcBef>
        <a:buNone/>
        <a:defRPr sz="4850" kern="1200" baseline="0">
          <a:solidFill>
            <a:schemeClr val="tx2"/>
          </a:solidFill>
          <a:latin typeface="+mj-lt"/>
          <a:ea typeface="+mj-ea"/>
          <a:cs typeface="+mj-cs"/>
        </a:defRPr>
      </a:lvl1pPr>
    </p:titleStyle>
    <p:bodyStyle>
      <a:lvl1pPr marL="423336" indent="-423336" algn="l" defTabSz="755957" rtl="0" eaLnBrk="1" latinLnBrk="0" hangingPunct="1">
        <a:lnSpc>
          <a:spcPct val="94000"/>
        </a:lnSpc>
        <a:spcBef>
          <a:spcPts val="1102"/>
        </a:spcBef>
        <a:spcAft>
          <a:spcPts val="220"/>
        </a:spcAft>
        <a:buFont typeface="Franklin Gothic Book" panose="020B0503020102020204" pitchFamily="34" charset="0"/>
        <a:buChar char="■"/>
        <a:defRPr sz="2205" kern="1200" baseline="0">
          <a:solidFill>
            <a:schemeClr val="tx2"/>
          </a:solidFill>
          <a:latin typeface="+mn-lt"/>
          <a:ea typeface="+mn-ea"/>
          <a:cs typeface="+mn-cs"/>
        </a:defRPr>
      </a:lvl1pPr>
      <a:lvl2pPr marL="1007943" indent="-423336" algn="l" defTabSz="755957" rtl="0" eaLnBrk="1" latinLnBrk="0" hangingPunct="1">
        <a:lnSpc>
          <a:spcPct val="94000"/>
        </a:lnSpc>
        <a:spcBef>
          <a:spcPts val="551"/>
        </a:spcBef>
        <a:spcAft>
          <a:spcPts val="220"/>
        </a:spcAft>
        <a:buFont typeface="Franklin Gothic Book" panose="020B0503020102020204" pitchFamily="34" charset="0"/>
        <a:buChar char="–"/>
        <a:defRPr sz="2205" i="1" kern="1200" baseline="0">
          <a:solidFill>
            <a:schemeClr val="tx2"/>
          </a:solidFill>
          <a:latin typeface="+mn-lt"/>
          <a:ea typeface="+mn-ea"/>
          <a:cs typeface="+mn-cs"/>
        </a:defRPr>
      </a:lvl2pPr>
      <a:lvl3pPr marL="1511915" indent="-423336" algn="l" defTabSz="755957" rtl="0" eaLnBrk="1" latinLnBrk="0" hangingPunct="1">
        <a:lnSpc>
          <a:spcPct val="94000"/>
        </a:lnSpc>
        <a:spcBef>
          <a:spcPts val="551"/>
        </a:spcBef>
        <a:spcAft>
          <a:spcPts val="220"/>
        </a:spcAft>
        <a:buFont typeface="Franklin Gothic Book" panose="020B0503020102020204" pitchFamily="34" charset="0"/>
        <a:buChar char="■"/>
        <a:defRPr sz="1984" kern="1200" baseline="0">
          <a:solidFill>
            <a:schemeClr val="tx2"/>
          </a:solidFill>
          <a:latin typeface="+mn-lt"/>
          <a:ea typeface="+mn-ea"/>
          <a:cs typeface="+mn-cs"/>
        </a:defRPr>
      </a:lvl3pPr>
      <a:lvl4pPr marL="2015886" indent="-423336" algn="l" defTabSz="755957" rtl="0" eaLnBrk="1" latinLnBrk="0" hangingPunct="1">
        <a:lnSpc>
          <a:spcPct val="94000"/>
        </a:lnSpc>
        <a:spcBef>
          <a:spcPts val="551"/>
        </a:spcBef>
        <a:spcAft>
          <a:spcPts val="220"/>
        </a:spcAft>
        <a:buFont typeface="Franklin Gothic Book" panose="020B0503020102020204" pitchFamily="34" charset="0"/>
        <a:buChar char="–"/>
        <a:defRPr sz="1984" i="1" kern="1200" baseline="0">
          <a:solidFill>
            <a:schemeClr val="tx2"/>
          </a:solidFill>
          <a:latin typeface="+mn-lt"/>
          <a:ea typeface="+mn-ea"/>
          <a:cs typeface="+mn-cs"/>
        </a:defRPr>
      </a:lvl4pPr>
      <a:lvl5pPr marL="2519858" indent="-423336" algn="l" defTabSz="755957" rtl="0" eaLnBrk="1" latinLnBrk="0" hangingPunct="1">
        <a:lnSpc>
          <a:spcPct val="94000"/>
        </a:lnSpc>
        <a:spcBef>
          <a:spcPts val="551"/>
        </a:spcBef>
        <a:spcAft>
          <a:spcPts val="220"/>
        </a:spcAft>
        <a:buFont typeface="Franklin Gothic Book" panose="020B0503020102020204" pitchFamily="34" charset="0"/>
        <a:buChar char="■"/>
        <a:defRPr sz="1764" kern="1200" baseline="0">
          <a:solidFill>
            <a:schemeClr val="tx2"/>
          </a:solidFill>
          <a:latin typeface="+mn-lt"/>
          <a:ea typeface="+mn-ea"/>
          <a:cs typeface="+mn-cs"/>
        </a:defRPr>
      </a:lvl5pPr>
      <a:lvl6pPr marL="3023829" indent="-423336" algn="l" defTabSz="755957" rtl="0" eaLnBrk="1" latinLnBrk="0" hangingPunct="1">
        <a:lnSpc>
          <a:spcPct val="94000"/>
        </a:lnSpc>
        <a:spcBef>
          <a:spcPts val="551"/>
        </a:spcBef>
        <a:spcAft>
          <a:spcPts val="220"/>
        </a:spcAft>
        <a:buFont typeface="Franklin Gothic Book" panose="020B0503020102020204" pitchFamily="34" charset="0"/>
        <a:buChar char="–"/>
        <a:defRPr sz="1764" i="1" kern="1200" baseline="0">
          <a:solidFill>
            <a:schemeClr val="tx2"/>
          </a:solidFill>
          <a:latin typeface="+mn-lt"/>
          <a:ea typeface="+mn-ea"/>
          <a:cs typeface="+mn-cs"/>
        </a:defRPr>
      </a:lvl6pPr>
      <a:lvl7pPr marL="3527801" indent="-423336" algn="l" defTabSz="755957" rtl="0" eaLnBrk="1" latinLnBrk="0" hangingPunct="1">
        <a:lnSpc>
          <a:spcPct val="94000"/>
        </a:lnSpc>
        <a:spcBef>
          <a:spcPts val="551"/>
        </a:spcBef>
        <a:spcAft>
          <a:spcPts val="220"/>
        </a:spcAft>
        <a:buFont typeface="Franklin Gothic Book" panose="020B0503020102020204" pitchFamily="34" charset="0"/>
        <a:buChar char="■"/>
        <a:defRPr sz="1543" kern="1200" baseline="0">
          <a:solidFill>
            <a:schemeClr val="tx2"/>
          </a:solidFill>
          <a:latin typeface="+mn-lt"/>
          <a:ea typeface="+mn-ea"/>
          <a:cs typeface="+mn-cs"/>
        </a:defRPr>
      </a:lvl7pPr>
      <a:lvl8pPr marL="4031772" indent="-423336" algn="l" defTabSz="755957" rtl="0" eaLnBrk="1" latinLnBrk="0" hangingPunct="1">
        <a:lnSpc>
          <a:spcPct val="94000"/>
        </a:lnSpc>
        <a:spcBef>
          <a:spcPts val="551"/>
        </a:spcBef>
        <a:spcAft>
          <a:spcPts val="220"/>
        </a:spcAft>
        <a:buFont typeface="Franklin Gothic Book" panose="020B0503020102020204" pitchFamily="34" charset="0"/>
        <a:buChar char="–"/>
        <a:defRPr sz="1543" i="1" kern="1200" baseline="0">
          <a:solidFill>
            <a:schemeClr val="tx2"/>
          </a:solidFill>
          <a:latin typeface="+mn-lt"/>
          <a:ea typeface="+mn-ea"/>
          <a:cs typeface="+mn-cs"/>
        </a:defRPr>
      </a:lvl8pPr>
      <a:lvl9pPr marL="4535744" indent="-423336" algn="l" defTabSz="755957" rtl="0" eaLnBrk="1" latinLnBrk="0" hangingPunct="1">
        <a:lnSpc>
          <a:spcPct val="94000"/>
        </a:lnSpc>
        <a:spcBef>
          <a:spcPts val="551"/>
        </a:spcBef>
        <a:spcAft>
          <a:spcPts val="220"/>
        </a:spcAft>
        <a:buFont typeface="Franklin Gothic Book" panose="020B0503020102020204" pitchFamily="34" charset="0"/>
        <a:buChar char="■"/>
        <a:defRPr sz="1543" kern="1200" baseline="0">
          <a:solidFill>
            <a:schemeClr val="tx2"/>
          </a:solidFill>
          <a:latin typeface="+mn-lt"/>
          <a:ea typeface="+mn-ea"/>
          <a:cs typeface="+mn-cs"/>
        </a:defRPr>
      </a:lvl9pPr>
    </p:bodyStyle>
    <p:otherStyle>
      <a:defPPr>
        <a:defRPr lang="en-US"/>
      </a:defPPr>
      <a:lvl1pPr marL="0" algn="l" defTabSz="755957" rtl="0" eaLnBrk="1" latinLnBrk="0" hangingPunct="1">
        <a:defRPr sz="1488" kern="1200">
          <a:solidFill>
            <a:schemeClr val="tx1"/>
          </a:solidFill>
          <a:latin typeface="+mn-lt"/>
          <a:ea typeface="+mn-ea"/>
          <a:cs typeface="+mn-cs"/>
        </a:defRPr>
      </a:lvl1pPr>
      <a:lvl2pPr marL="377979" algn="l" defTabSz="755957" rtl="0" eaLnBrk="1" latinLnBrk="0" hangingPunct="1">
        <a:defRPr sz="1488" kern="1200">
          <a:solidFill>
            <a:schemeClr val="tx1"/>
          </a:solidFill>
          <a:latin typeface="+mn-lt"/>
          <a:ea typeface="+mn-ea"/>
          <a:cs typeface="+mn-cs"/>
        </a:defRPr>
      </a:lvl2pPr>
      <a:lvl3pPr marL="755957" algn="l" defTabSz="755957" rtl="0" eaLnBrk="1" latinLnBrk="0" hangingPunct="1">
        <a:defRPr sz="1488" kern="1200">
          <a:solidFill>
            <a:schemeClr val="tx1"/>
          </a:solidFill>
          <a:latin typeface="+mn-lt"/>
          <a:ea typeface="+mn-ea"/>
          <a:cs typeface="+mn-cs"/>
        </a:defRPr>
      </a:lvl3pPr>
      <a:lvl4pPr marL="1133936" algn="l" defTabSz="755957" rtl="0" eaLnBrk="1" latinLnBrk="0" hangingPunct="1">
        <a:defRPr sz="1488" kern="1200">
          <a:solidFill>
            <a:schemeClr val="tx1"/>
          </a:solidFill>
          <a:latin typeface="+mn-lt"/>
          <a:ea typeface="+mn-ea"/>
          <a:cs typeface="+mn-cs"/>
        </a:defRPr>
      </a:lvl4pPr>
      <a:lvl5pPr marL="1511915" algn="l" defTabSz="755957" rtl="0" eaLnBrk="1" latinLnBrk="0" hangingPunct="1">
        <a:defRPr sz="1488" kern="1200">
          <a:solidFill>
            <a:schemeClr val="tx1"/>
          </a:solidFill>
          <a:latin typeface="+mn-lt"/>
          <a:ea typeface="+mn-ea"/>
          <a:cs typeface="+mn-cs"/>
        </a:defRPr>
      </a:lvl5pPr>
      <a:lvl6pPr marL="1889893" algn="l" defTabSz="755957" rtl="0" eaLnBrk="1" latinLnBrk="0" hangingPunct="1">
        <a:defRPr sz="1488" kern="1200">
          <a:solidFill>
            <a:schemeClr val="tx1"/>
          </a:solidFill>
          <a:latin typeface="+mn-lt"/>
          <a:ea typeface="+mn-ea"/>
          <a:cs typeface="+mn-cs"/>
        </a:defRPr>
      </a:lvl6pPr>
      <a:lvl7pPr marL="2267872" algn="l" defTabSz="755957" rtl="0" eaLnBrk="1" latinLnBrk="0" hangingPunct="1">
        <a:defRPr sz="1488" kern="1200">
          <a:solidFill>
            <a:schemeClr val="tx1"/>
          </a:solidFill>
          <a:latin typeface="+mn-lt"/>
          <a:ea typeface="+mn-ea"/>
          <a:cs typeface="+mn-cs"/>
        </a:defRPr>
      </a:lvl7pPr>
      <a:lvl8pPr marL="2645851" algn="l" defTabSz="755957" rtl="0" eaLnBrk="1" latinLnBrk="0" hangingPunct="1">
        <a:defRPr sz="1488" kern="1200">
          <a:solidFill>
            <a:schemeClr val="tx1"/>
          </a:solidFill>
          <a:latin typeface="+mn-lt"/>
          <a:ea typeface="+mn-ea"/>
          <a:cs typeface="+mn-cs"/>
        </a:defRPr>
      </a:lvl8pPr>
      <a:lvl9pPr marL="3023829" algn="l" defTabSz="755957" rtl="0" eaLnBrk="1" latinLnBrk="0" hangingPunct="1">
        <a:defRPr sz="148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guide id="11" orient="horz" pos="1508" userDrawn="1">
          <p15:clr>
            <a:srgbClr val="F26B43"/>
          </p15:clr>
        </p15:guide>
        <p15:guide id="12" orient="horz" pos="1587" userDrawn="1">
          <p15:clr>
            <a:srgbClr val="F26B43"/>
          </p15:clr>
        </p15:guide>
        <p15:guide id="13" orient="horz" pos="4074" userDrawn="1">
          <p15:clr>
            <a:srgbClr val="F26B43"/>
          </p15:clr>
        </p15:guide>
        <p15:guide id="14" orient="horz" pos="476" userDrawn="1">
          <p15:clr>
            <a:srgbClr val="F26B43"/>
          </p15:clr>
        </p15:guide>
        <p15:guide id="15" orient="horz" pos="1667" userDrawn="1">
          <p15:clr>
            <a:srgbClr val="F26B43"/>
          </p15:clr>
        </p15:guide>
        <p15:guide id="16" pos="6062" userDrawn="1">
          <p15:clr>
            <a:srgbClr val="F26B43"/>
          </p15:clr>
        </p15:guide>
        <p15:guide id="17" pos="821" userDrawn="1">
          <p15:clr>
            <a:srgbClr val="F26B43"/>
          </p15:clr>
        </p15:guide>
        <p15:guide id="18" pos="75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D8E74CFB-EAAD-43E9-BDAC-AAE4F8E86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0691812"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D6E31D67-858D-409A-863E-EE8DEB9CC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4"/>
            <a:ext cx="2769180" cy="75592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6">
            <a:extLst>
              <a:ext uri="{FF2B5EF4-FFF2-40B4-BE49-F238E27FC236}">
                <a16:creationId xmlns:a16="http://schemas.microsoft.com/office/drawing/2014/main" id="{0C11AD76-2664-4F1B-8A6E-71601C059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3440070" y="820639"/>
            <a:ext cx="2872607" cy="485954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Заголовок 1">
            <a:extLst>
              <a:ext uri="{FF2B5EF4-FFF2-40B4-BE49-F238E27FC236}">
                <a16:creationId xmlns:a16="http://schemas.microsoft.com/office/drawing/2014/main" id="{D7A13137-5B1D-4026-B42E-957C8F924675}"/>
              </a:ext>
            </a:extLst>
          </p:cNvPr>
          <p:cNvSpPr>
            <a:spLocks noGrp="1"/>
          </p:cNvSpPr>
          <p:nvPr>
            <p:ph type="ctrTitle"/>
          </p:nvPr>
        </p:nvSpPr>
        <p:spPr>
          <a:xfrm>
            <a:off x="4076443" y="1632451"/>
            <a:ext cx="5944478" cy="3587286"/>
          </a:xfrm>
        </p:spPr>
        <p:txBody>
          <a:bodyPr>
            <a:normAutofit/>
          </a:bodyPr>
          <a:lstStyle/>
          <a:p>
            <a:pPr algn="l"/>
            <a:r>
              <a:rPr lang="ru-RU" sz="4100" dirty="0">
                <a:latin typeface="Century" panose="02040604050505020304" pitchFamily="18" charset="0"/>
              </a:rPr>
              <a:t>Проект реновации Астраханской электростанции</a:t>
            </a:r>
          </a:p>
        </p:txBody>
      </p:sp>
      <p:sp>
        <p:nvSpPr>
          <p:cNvPr id="3" name="Подзаголовок 2">
            <a:extLst>
              <a:ext uri="{FF2B5EF4-FFF2-40B4-BE49-F238E27FC236}">
                <a16:creationId xmlns:a16="http://schemas.microsoft.com/office/drawing/2014/main" id="{05229FFF-8635-4AF0-9514-D281DD8EDA89}"/>
              </a:ext>
            </a:extLst>
          </p:cNvPr>
          <p:cNvSpPr>
            <a:spLocks noGrp="1"/>
          </p:cNvSpPr>
          <p:nvPr>
            <p:ph type="subTitle" idx="1"/>
          </p:nvPr>
        </p:nvSpPr>
        <p:spPr>
          <a:xfrm>
            <a:off x="4076445" y="5296457"/>
            <a:ext cx="5944476" cy="1197375"/>
          </a:xfrm>
        </p:spPr>
        <p:txBody>
          <a:bodyPr>
            <a:normAutofit/>
          </a:bodyPr>
          <a:lstStyle/>
          <a:p>
            <a:pPr algn="l">
              <a:spcAft>
                <a:spcPts val="600"/>
              </a:spcAft>
            </a:pPr>
            <a:r>
              <a:rPr lang="ru-RU" dirty="0">
                <a:latin typeface="Century Gothic" panose="020B0502020202020204" pitchFamily="34" charset="0"/>
              </a:rPr>
              <a:t>Выполнили</a:t>
            </a:r>
            <a:r>
              <a:rPr lang="en-US" dirty="0">
                <a:latin typeface="Century Gothic" panose="020B0502020202020204" pitchFamily="34" charset="0"/>
              </a:rPr>
              <a:t> </a:t>
            </a:r>
            <a:r>
              <a:rPr lang="ru-RU" dirty="0">
                <a:latin typeface="Century Gothic" panose="020B0502020202020204" pitchFamily="34" charset="0"/>
              </a:rPr>
              <a:t>студентки АГУ группы ДАР-31 </a:t>
            </a:r>
            <a:r>
              <a:rPr lang="ru-RU" dirty="0" err="1">
                <a:latin typeface="Century Gothic" panose="020B0502020202020204" pitchFamily="34" charset="0"/>
              </a:rPr>
              <a:t>Брацылова</a:t>
            </a:r>
            <a:r>
              <a:rPr lang="ru-RU" dirty="0">
                <a:latin typeface="Century Gothic" panose="020B0502020202020204" pitchFamily="34" charset="0"/>
              </a:rPr>
              <a:t> Ксения и </a:t>
            </a:r>
            <a:r>
              <a:rPr lang="ru-RU" dirty="0" err="1">
                <a:latin typeface="Century Gothic" panose="020B0502020202020204" pitchFamily="34" charset="0"/>
              </a:rPr>
              <a:t>Ямбулатова</a:t>
            </a:r>
            <a:r>
              <a:rPr lang="ru-RU" dirty="0">
                <a:latin typeface="Century Gothic" panose="020B0502020202020204" pitchFamily="34" charset="0"/>
              </a:rPr>
              <a:t> Анастасия </a:t>
            </a:r>
          </a:p>
        </p:txBody>
      </p:sp>
    </p:spTree>
    <p:extLst>
      <p:ext uri="{BB962C8B-B14F-4D97-AF65-F5344CB8AC3E}">
        <p14:creationId xmlns:p14="http://schemas.microsoft.com/office/powerpoint/2010/main" val="765332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691812"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4F7B7B3A-3D1A-436B-8A71-0AA2A1F8E433}"/>
              </a:ext>
            </a:extLst>
          </p:cNvPr>
          <p:cNvSpPr>
            <a:spLocks noGrp="1"/>
          </p:cNvSpPr>
          <p:nvPr>
            <p:ph type="title"/>
          </p:nvPr>
        </p:nvSpPr>
        <p:spPr>
          <a:xfrm>
            <a:off x="2949951" y="755967"/>
            <a:ext cx="6757067" cy="1637930"/>
          </a:xfrm>
        </p:spPr>
        <p:txBody>
          <a:bodyPr>
            <a:normAutofit/>
          </a:bodyPr>
          <a:lstStyle/>
          <a:p>
            <a:r>
              <a:rPr lang="ru-RU" dirty="0">
                <a:latin typeface="Century Gothic" panose="020B0502020202020204" pitchFamily="34" charset="0"/>
              </a:rPr>
              <a:t>Финансирование</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4"/>
            <a:ext cx="2669805" cy="75592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9333" y="414"/>
            <a:ext cx="200471"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34AEC465-154E-4742-A587-B5F78A063B9B}"/>
              </a:ext>
            </a:extLst>
          </p:cNvPr>
          <p:cNvSpPr>
            <a:spLocks noGrp="1"/>
          </p:cNvSpPr>
          <p:nvPr>
            <p:ph idx="1"/>
          </p:nvPr>
        </p:nvSpPr>
        <p:spPr>
          <a:xfrm>
            <a:off x="2949951" y="2519891"/>
            <a:ext cx="6757067" cy="3947830"/>
          </a:xfrm>
        </p:spPr>
        <p:txBody>
          <a:bodyPr>
            <a:normAutofit/>
          </a:bodyPr>
          <a:lstStyle/>
          <a:p>
            <a:r>
              <a:rPr lang="ru-RU" dirty="0">
                <a:latin typeface="Century Gothic" panose="020B0502020202020204" pitchFamily="34" charset="0"/>
              </a:rPr>
              <a:t>Здание электростанции является памятником архитектуры, оно числится на балансе министерства культуры. Проведение проектных и строительных работ возможно за счет средств муниципалитета, бюджета области, с привлечением финансирования частного бизнеса, а также всех заинтересованных в эксплуатации здания компаний, организаций.</a:t>
            </a:r>
          </a:p>
        </p:txBody>
      </p:sp>
    </p:spTree>
    <p:extLst>
      <p:ext uri="{BB962C8B-B14F-4D97-AF65-F5344CB8AC3E}">
        <p14:creationId xmlns:p14="http://schemas.microsoft.com/office/powerpoint/2010/main" val="1800314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09E385-07BD-4192-886C-13729D89FCEB}"/>
              </a:ext>
            </a:extLst>
          </p:cNvPr>
          <p:cNvSpPr>
            <a:spLocks noGrp="1"/>
          </p:cNvSpPr>
          <p:nvPr>
            <p:ph type="title"/>
          </p:nvPr>
        </p:nvSpPr>
        <p:spPr>
          <a:xfrm>
            <a:off x="897615" y="755967"/>
            <a:ext cx="9202329" cy="1637930"/>
          </a:xfrm>
        </p:spPr>
        <p:txBody>
          <a:bodyPr>
            <a:normAutofit/>
          </a:bodyPr>
          <a:lstStyle/>
          <a:p>
            <a:r>
              <a:rPr lang="ru-RU" dirty="0">
                <a:latin typeface="Century" panose="02040604050505020304" pitchFamily="18" charset="0"/>
              </a:rPr>
              <a:t>История построения астраханской ГРЭС</a:t>
            </a:r>
          </a:p>
        </p:txBody>
      </p:sp>
      <p:sp>
        <p:nvSpPr>
          <p:cNvPr id="11" name="Rectangle 10">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266" y="414"/>
            <a:ext cx="20047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1F081C14-DE6C-426D-9D3D-02BCA5D7C587}"/>
              </a:ext>
            </a:extLst>
          </p:cNvPr>
          <p:cNvSpPr>
            <a:spLocks noGrp="1"/>
          </p:cNvSpPr>
          <p:nvPr>
            <p:ph idx="1"/>
          </p:nvPr>
        </p:nvSpPr>
        <p:spPr>
          <a:xfrm>
            <a:off x="897614" y="2519891"/>
            <a:ext cx="4374777" cy="4454842"/>
          </a:xfrm>
        </p:spPr>
        <p:txBody>
          <a:bodyPr>
            <a:normAutofit lnSpcReduction="10000"/>
          </a:bodyPr>
          <a:lstStyle/>
          <a:p>
            <a:r>
              <a:rPr lang="ru-RU" sz="1000" dirty="0">
                <a:latin typeface="Century Gothic" panose="020B0502020202020204" pitchFamily="34" charset="0"/>
              </a:rPr>
              <a:t>Астрахань является городом с огромным количеством исторических построек. Однако, многие здания заброшены и никак не используются, хотя представляют собой большую историческую ценность. Одним из таких зданий является Городская электростанция (далее ГРЭС), расположенная на улице Володарского 23/1 и являющаяся объектом культурного наследия регионального значения. </a:t>
            </a:r>
          </a:p>
          <a:p>
            <a:r>
              <a:rPr lang="ru-RU" sz="1000" dirty="0">
                <a:latin typeface="Century Gothic" panose="020B0502020202020204" pitchFamily="34" charset="0"/>
              </a:rPr>
              <a:t>Здание было построено в 1916-1918 г. Первоначально электростанция строилась по образцу тепловых электростанций рубежа 19 и 20 веков, работающих на двигателях внутреннего сгорания. Архитектор данной электростанции-Домонтович К.К. Здание построено в стилях модерна, конструктивизма, эклектики. </a:t>
            </a:r>
          </a:p>
          <a:p>
            <a:r>
              <a:rPr lang="ru-RU" sz="1000" dirty="0">
                <a:latin typeface="Century Gothic" panose="020B0502020202020204" pitchFamily="34" charset="0"/>
              </a:rPr>
              <a:t>В 1945 году было закуплено новое импортное оборудование-две турбины и два котла. Уже в 1951 году мощность ГРЭС достигла 40 МВт. Вскоре было построено еще 7 дополнительных подстанций ГРЭС и линий электропередачи к ней, поэтому электростанция стала работать не только на город, но и на область. Спустя некоторое время увеличивалась ее мощность, благодаря использованию нового оборудования. </a:t>
            </a:r>
          </a:p>
          <a:p>
            <a:r>
              <a:rPr lang="ru-RU" sz="1000" dirty="0">
                <a:latin typeface="Century Gothic" panose="020B0502020202020204" pitchFamily="34" charset="0"/>
              </a:rPr>
              <a:t>В дальнейшем здание реконструировалось, надстраивалось, расширялось. Считается, что ГРЭС-это памятник промышленной архитектуры начала 20 века и довольно редкий пример тепловых электростанций России.  </a:t>
            </a:r>
          </a:p>
          <a:p>
            <a:endParaRPr lang="ru-RU" sz="900" dirty="0"/>
          </a:p>
        </p:txBody>
      </p:sp>
      <p:pic>
        <p:nvPicPr>
          <p:cNvPr id="6" name="Рисунок 5">
            <a:extLst>
              <a:ext uri="{FF2B5EF4-FFF2-40B4-BE49-F238E27FC236}">
                <a16:creationId xmlns:a16="http://schemas.microsoft.com/office/drawing/2014/main" id="{BA1F00FC-C8C9-47DF-9929-8625056AE7FD}"/>
              </a:ext>
            </a:extLst>
          </p:cNvPr>
          <p:cNvPicPr>
            <a:picLocks noChangeAspect="1"/>
          </p:cNvPicPr>
          <p:nvPr/>
        </p:nvPicPr>
        <p:blipFill>
          <a:blip r:embed="rId2"/>
          <a:stretch>
            <a:fillRect/>
          </a:stretch>
        </p:blipFill>
        <p:spPr>
          <a:xfrm>
            <a:off x="5550267" y="2523696"/>
            <a:ext cx="4855604" cy="3520313"/>
          </a:xfrm>
          <a:prstGeom prst="rect">
            <a:avLst/>
          </a:prstGeom>
        </p:spPr>
      </p:pic>
    </p:spTree>
    <p:extLst>
      <p:ext uri="{BB962C8B-B14F-4D97-AF65-F5344CB8AC3E}">
        <p14:creationId xmlns:p14="http://schemas.microsoft.com/office/powerpoint/2010/main" val="272696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AEE49CA-D8FA-4D5B-B948-0CB488724A3E}"/>
              </a:ext>
            </a:extLst>
          </p:cNvPr>
          <p:cNvSpPr>
            <a:spLocks noGrp="1"/>
          </p:cNvSpPr>
          <p:nvPr>
            <p:ph type="title"/>
          </p:nvPr>
        </p:nvSpPr>
        <p:spPr>
          <a:xfrm>
            <a:off x="897615" y="755967"/>
            <a:ext cx="9202329" cy="1637930"/>
          </a:xfrm>
        </p:spPr>
        <p:txBody>
          <a:bodyPr>
            <a:normAutofit/>
          </a:bodyPr>
          <a:lstStyle/>
          <a:p>
            <a:r>
              <a:rPr lang="ru-RU" dirty="0">
                <a:latin typeface="Century Gothic" panose="020B0502020202020204" pitchFamily="34" charset="0"/>
              </a:rPr>
              <a:t>Причины упадка </a:t>
            </a:r>
          </a:p>
        </p:txBody>
      </p:sp>
      <p:sp>
        <p:nvSpPr>
          <p:cNvPr id="71" name="Rectangle 70">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266" y="414"/>
            <a:ext cx="20047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BEF4F9C0-BF76-4C3C-B97E-819878A97BB8}"/>
              </a:ext>
            </a:extLst>
          </p:cNvPr>
          <p:cNvSpPr>
            <a:spLocks noGrp="1"/>
          </p:cNvSpPr>
          <p:nvPr>
            <p:ph idx="1"/>
          </p:nvPr>
        </p:nvSpPr>
        <p:spPr>
          <a:xfrm>
            <a:off x="897615" y="2519891"/>
            <a:ext cx="4448290" cy="3947830"/>
          </a:xfrm>
        </p:spPr>
        <p:txBody>
          <a:bodyPr>
            <a:normAutofit/>
          </a:bodyPr>
          <a:lstStyle/>
          <a:p>
            <a:r>
              <a:rPr lang="ru-RU" sz="2400" dirty="0">
                <a:latin typeface="Century Gothic" panose="020B0502020202020204" pitchFamily="34" charset="0"/>
              </a:rPr>
              <a:t>Когда в полную силу заработала модернизированная ТЭЦ-2, ГРЭС утратила свои основные функции-освещать и обогревать город. Здание перестало эксплуатироваться и его стало дорого содержать. </a:t>
            </a:r>
          </a:p>
          <a:p>
            <a:endParaRPr lang="ru-RU" sz="1800" dirty="0"/>
          </a:p>
          <a:p>
            <a:endParaRPr lang="ru-RU" sz="1800" dirty="0"/>
          </a:p>
        </p:txBody>
      </p:sp>
      <p:pic>
        <p:nvPicPr>
          <p:cNvPr id="1026" name="Picture 2" descr="https://kaspyinfo.ru/wp-content/uploads/2019/03/%D1%81%D0%BA%D1%80%D0%B8%D0%BD-%D1%8D%D0%BB%D0%B5%D0%BA%D1%82%D1%80%D0%BE-2.png">
            <a:extLst>
              <a:ext uri="{FF2B5EF4-FFF2-40B4-BE49-F238E27FC236}">
                <a16:creationId xmlns:a16="http://schemas.microsoft.com/office/drawing/2014/main" id="{27D70F5F-C13E-4E09-9B3F-772BB7DBEA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45905" y="2646815"/>
            <a:ext cx="5244408" cy="353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37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https://sun9-67.userapi.com/OjG214GnNNgtASvUo6m3Qx1kgCk4a1Nd_vd1eg/WvbPUmCY2vU.jpg">
            <a:extLst>
              <a:ext uri="{FF2B5EF4-FFF2-40B4-BE49-F238E27FC236}">
                <a16:creationId xmlns:a16="http://schemas.microsoft.com/office/drawing/2014/main" id="{49379614-B0EF-47E8-B084-CF8977E30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56" r="-3" b="10950"/>
          <a:stretch/>
        </p:blipFill>
        <p:spPr bwMode="auto">
          <a:xfrm>
            <a:off x="4990905" y="3020256"/>
            <a:ext cx="5522836" cy="32433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un9-65.userapi.com/qdeSCmyuq4mbfYEgBBeeP-aFDAtKKaHgstE6Lg/d1tMYMOOEzU.jpg">
            <a:extLst>
              <a:ext uri="{FF2B5EF4-FFF2-40B4-BE49-F238E27FC236}">
                <a16:creationId xmlns:a16="http://schemas.microsoft.com/office/drawing/2014/main" id="{6D1D5F3E-756F-4541-B180-47C848F124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80" r="1" b="22057"/>
          <a:stretch/>
        </p:blipFill>
        <p:spPr bwMode="auto">
          <a:xfrm>
            <a:off x="638251" y="192590"/>
            <a:ext cx="6061337" cy="3243308"/>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https://sun9-51.userapi.com/PNFmtrIBojGJlHnVVbt4vLl29CQeM61pTY_Kng/nDgCyTNWEUY.jpg">
            <a:extLst>
              <a:ext uri="{FF2B5EF4-FFF2-40B4-BE49-F238E27FC236}">
                <a16:creationId xmlns:a16="http://schemas.microsoft.com/office/drawing/2014/main" id="{9C30AC43-FB18-409F-AF24-36052D24F6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55" r="-3" b="27145"/>
          <a:stretch/>
        </p:blipFill>
        <p:spPr bwMode="auto">
          <a:xfrm>
            <a:off x="6931972" y="300043"/>
            <a:ext cx="3040270" cy="250582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9CF27959-8BDC-4272-B1DF-12F5CCD4B126}"/>
              </a:ext>
            </a:extLst>
          </p:cNvPr>
          <p:cNvSpPr/>
          <p:nvPr/>
        </p:nvSpPr>
        <p:spPr>
          <a:xfrm rot="10800000" flipV="1">
            <a:off x="797666" y="3964854"/>
            <a:ext cx="3900793" cy="3046988"/>
          </a:xfrm>
          <a:prstGeom prst="rect">
            <a:avLst/>
          </a:prstGeom>
        </p:spPr>
        <p:txBody>
          <a:bodyPr wrap="square">
            <a:spAutoFit/>
          </a:bodyPr>
          <a:lstStyle/>
          <a:p>
            <a:r>
              <a:rPr lang="ru-RU" sz="1600" dirty="0">
                <a:latin typeface="Century Gothic" panose="020B0502020202020204" pitchFamily="34" charset="0"/>
              </a:rPr>
              <a:t>На данный момент здание городской электростанции в статусе регионального памятника культурного наследия находится не в самом хорошем состоянии: разбитые окна, разрушающийся фасад, дыры на крыше из-за демонтажа тепловых труб. По периметру череда заборов, все на замке, из-за чего к зданию невозможно подобраться. Внутри рабочие убирают остатки мусора. </a:t>
            </a:r>
          </a:p>
        </p:txBody>
      </p:sp>
    </p:spTree>
    <p:extLst>
      <p:ext uri="{BB962C8B-B14F-4D97-AF65-F5344CB8AC3E}">
        <p14:creationId xmlns:p14="http://schemas.microsoft.com/office/powerpoint/2010/main" val="4215460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BD5F6F-EFB8-492E-9247-48BCCEA01643}"/>
              </a:ext>
            </a:extLst>
          </p:cNvPr>
          <p:cNvSpPr>
            <a:spLocks noGrp="1"/>
          </p:cNvSpPr>
          <p:nvPr>
            <p:ph type="title"/>
          </p:nvPr>
        </p:nvSpPr>
        <p:spPr/>
        <p:txBody>
          <a:bodyPr/>
          <a:lstStyle/>
          <a:p>
            <a:r>
              <a:rPr lang="ru-RU" dirty="0">
                <a:latin typeface="Century Gothic" panose="020B0502020202020204" pitchFamily="34" charset="0"/>
              </a:rPr>
              <a:t>Описание идеи</a:t>
            </a:r>
          </a:p>
        </p:txBody>
      </p:sp>
      <p:sp>
        <p:nvSpPr>
          <p:cNvPr id="3" name="Объект 2">
            <a:extLst>
              <a:ext uri="{FF2B5EF4-FFF2-40B4-BE49-F238E27FC236}">
                <a16:creationId xmlns:a16="http://schemas.microsoft.com/office/drawing/2014/main" id="{49C805E4-5229-41B0-8B82-7E8AAA17FA9F}"/>
              </a:ext>
            </a:extLst>
          </p:cNvPr>
          <p:cNvSpPr>
            <a:spLocks noGrp="1"/>
          </p:cNvSpPr>
          <p:nvPr>
            <p:ph idx="1"/>
          </p:nvPr>
        </p:nvSpPr>
        <p:spPr>
          <a:xfrm>
            <a:off x="1069181" y="1789889"/>
            <a:ext cx="8716845" cy="5165388"/>
          </a:xfrm>
        </p:spPr>
        <p:txBody>
          <a:bodyPr>
            <a:normAutofit fontScale="85000" lnSpcReduction="20000"/>
          </a:bodyPr>
          <a:lstStyle/>
          <a:p>
            <a:r>
              <a:rPr lang="ru-RU" dirty="0">
                <a:latin typeface="Century Gothic" panose="020B0502020202020204" pitchFamily="34" charset="0"/>
              </a:rPr>
              <a:t>В здании предлагается: </a:t>
            </a:r>
          </a:p>
          <a:p>
            <a:r>
              <a:rPr lang="ru-RU" dirty="0">
                <a:latin typeface="Century Gothic" panose="020B0502020202020204" pitchFamily="34" charset="0"/>
              </a:rPr>
              <a:t>создание многофункционального центра культуры</a:t>
            </a:r>
          </a:p>
          <a:p>
            <a:r>
              <a:rPr lang="ru-RU" dirty="0">
                <a:latin typeface="Century Gothic" panose="020B0502020202020204" pitchFamily="34" charset="0"/>
              </a:rPr>
              <a:t> развитие креативного пространства для занятия творчеством различного вида искусства</a:t>
            </a:r>
          </a:p>
          <a:p>
            <a:r>
              <a:rPr lang="ru-RU" dirty="0">
                <a:latin typeface="Century Gothic" panose="020B0502020202020204" pitchFamily="34" charset="0"/>
              </a:rPr>
              <a:t> возможность проведения на базе центра различных встреч, симпозиумов, конференций, саммитов</a:t>
            </a:r>
          </a:p>
          <a:p>
            <a:r>
              <a:rPr lang="ru-RU" dirty="0">
                <a:latin typeface="Century Gothic" panose="020B0502020202020204" pitchFamily="34" charset="0"/>
              </a:rPr>
              <a:t> комфортабельная гостиница</a:t>
            </a:r>
          </a:p>
          <a:p>
            <a:r>
              <a:rPr lang="ru-RU" dirty="0">
                <a:latin typeface="Century Gothic" panose="020B0502020202020204" pitchFamily="34" charset="0"/>
              </a:rPr>
              <a:t> ресторанный дворик</a:t>
            </a:r>
          </a:p>
          <a:p>
            <a:r>
              <a:rPr lang="ru-RU" dirty="0">
                <a:latin typeface="Century Gothic" panose="020B0502020202020204" pitchFamily="34" charset="0"/>
              </a:rPr>
              <a:t> встроенный паркинг</a:t>
            </a:r>
          </a:p>
          <a:p>
            <a:r>
              <a:rPr lang="ru-RU" dirty="0">
                <a:latin typeface="Century Gothic" panose="020B0502020202020204" pitchFamily="34" charset="0"/>
              </a:rPr>
              <a:t> благоустройство прилегающей территории</a:t>
            </a:r>
          </a:p>
          <a:p>
            <a:pPr marL="0" indent="0">
              <a:buNone/>
            </a:pPr>
            <a:r>
              <a:rPr lang="ru-RU" dirty="0">
                <a:latin typeface="Century Gothic" panose="020B0502020202020204" pitchFamily="34" charset="0"/>
              </a:rPr>
              <a:t> </a:t>
            </a:r>
          </a:p>
          <a:p>
            <a:r>
              <a:rPr lang="ru-RU" dirty="0">
                <a:latin typeface="Century Gothic" panose="020B0502020202020204" pitchFamily="34" charset="0"/>
              </a:rPr>
              <a:t>Что в целом дает возможность консолидировать творческий потенциал жителей города Астрахани и помочь вывести уровень культурной жизни региона на новый уровень, не говоря о том, что мы спасаем памятник архитектуры от разрушения</a:t>
            </a:r>
          </a:p>
          <a:p>
            <a:endParaRPr lang="ru-RU" dirty="0"/>
          </a:p>
        </p:txBody>
      </p:sp>
    </p:spTree>
    <p:extLst>
      <p:ext uri="{BB962C8B-B14F-4D97-AF65-F5344CB8AC3E}">
        <p14:creationId xmlns:p14="http://schemas.microsoft.com/office/powerpoint/2010/main" val="3761557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DB57B2-B9C1-4D39-9CF3-9B82AC37507A}"/>
              </a:ext>
            </a:extLst>
          </p:cNvPr>
          <p:cNvSpPr>
            <a:spLocks noGrp="1"/>
          </p:cNvSpPr>
          <p:nvPr>
            <p:ph type="title"/>
          </p:nvPr>
        </p:nvSpPr>
        <p:spPr>
          <a:xfrm>
            <a:off x="897615" y="755967"/>
            <a:ext cx="9202329" cy="1637930"/>
          </a:xfrm>
        </p:spPr>
        <p:txBody>
          <a:bodyPr>
            <a:normAutofit/>
          </a:bodyPr>
          <a:lstStyle/>
          <a:p>
            <a:r>
              <a:rPr lang="ru-RU" dirty="0">
                <a:latin typeface="Century Gothic" panose="020B0502020202020204" pitchFamily="34" charset="0"/>
              </a:rPr>
              <a:t>Новый генплан территории</a:t>
            </a:r>
          </a:p>
        </p:txBody>
      </p:sp>
      <p:sp>
        <p:nvSpPr>
          <p:cNvPr id="16" name="Rectangle 15">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266" y="414"/>
            <a:ext cx="20047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Content Placeholder 10">
            <a:extLst>
              <a:ext uri="{FF2B5EF4-FFF2-40B4-BE49-F238E27FC236}">
                <a16:creationId xmlns:a16="http://schemas.microsoft.com/office/drawing/2014/main" id="{743F8BE6-8B71-40CE-84AF-61ADDB69515F}"/>
              </a:ext>
            </a:extLst>
          </p:cNvPr>
          <p:cNvSpPr>
            <a:spLocks noGrp="1"/>
          </p:cNvSpPr>
          <p:nvPr>
            <p:ph idx="1"/>
          </p:nvPr>
        </p:nvSpPr>
        <p:spPr>
          <a:xfrm>
            <a:off x="897615" y="2519891"/>
            <a:ext cx="4448290" cy="3947830"/>
          </a:xfrm>
        </p:spPr>
        <p:txBody>
          <a:bodyPr>
            <a:normAutofit/>
          </a:bodyPr>
          <a:lstStyle/>
          <a:p>
            <a:r>
              <a:rPr lang="ru-RU" sz="1500">
                <a:latin typeface="Century Gothic" panose="020B0502020202020204" pitchFamily="34" charset="0"/>
              </a:rPr>
              <a:t>На территории данной электростанции предлагается озеленить территорию, создать газоны, посадить деревья, проложить дорожки для прогулки по территории, расставить скамейки. Для создания более атмосферного вида предлагается добавить фонтан. На данный момент здание окружено высоким бетонным забором, который стоит заменить на невысокое леерное ограждение, чтобы не перекрывать главный фасад здания. На первом этаже пристройки располагается паркинг, поэтому предусмотрен заезд для машин. </a:t>
            </a:r>
            <a:endParaRPr lang="en-US" sz="1500">
              <a:latin typeface="Century Gothic" panose="020B0502020202020204" pitchFamily="34" charset="0"/>
            </a:endParaRPr>
          </a:p>
        </p:txBody>
      </p:sp>
      <p:pic>
        <p:nvPicPr>
          <p:cNvPr id="6" name="Рисунок 5">
            <a:extLst>
              <a:ext uri="{FF2B5EF4-FFF2-40B4-BE49-F238E27FC236}">
                <a16:creationId xmlns:a16="http://schemas.microsoft.com/office/drawing/2014/main" id="{3248F431-2B56-48A4-880E-8F89665EC5EF}"/>
              </a:ext>
            </a:extLst>
          </p:cNvPr>
          <p:cNvPicPr>
            <a:picLocks noChangeAspect="1"/>
          </p:cNvPicPr>
          <p:nvPr/>
        </p:nvPicPr>
        <p:blipFill>
          <a:blip r:embed="rId2"/>
          <a:stretch>
            <a:fillRect/>
          </a:stretch>
        </p:blipFill>
        <p:spPr>
          <a:xfrm>
            <a:off x="5721551" y="2590698"/>
            <a:ext cx="4279549" cy="3905081"/>
          </a:xfrm>
          <a:prstGeom prst="rect">
            <a:avLst/>
          </a:prstGeom>
        </p:spPr>
      </p:pic>
    </p:spTree>
    <p:extLst>
      <p:ext uri="{BB962C8B-B14F-4D97-AF65-F5344CB8AC3E}">
        <p14:creationId xmlns:p14="http://schemas.microsoft.com/office/powerpoint/2010/main" val="758614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2E894AC-6F05-4BD4-9EEE-797DF88CEBB5}"/>
              </a:ext>
            </a:extLst>
          </p:cNvPr>
          <p:cNvPicPr>
            <a:picLocks noChangeAspect="1"/>
          </p:cNvPicPr>
          <p:nvPr/>
        </p:nvPicPr>
        <p:blipFill>
          <a:blip r:embed="rId2"/>
          <a:stretch>
            <a:fillRect/>
          </a:stretch>
        </p:blipFill>
        <p:spPr>
          <a:xfrm>
            <a:off x="493645" y="-1"/>
            <a:ext cx="10350397" cy="7559675"/>
          </a:xfrm>
          <a:prstGeom prst="rect">
            <a:avLst/>
          </a:prstGeom>
        </p:spPr>
      </p:pic>
    </p:spTree>
    <p:extLst>
      <p:ext uri="{BB962C8B-B14F-4D97-AF65-F5344CB8AC3E}">
        <p14:creationId xmlns:p14="http://schemas.microsoft.com/office/powerpoint/2010/main" val="780635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22BF78-610D-493D-B308-FFD806B60CFF}"/>
              </a:ext>
            </a:extLst>
          </p:cNvPr>
          <p:cNvSpPr>
            <a:spLocks noGrp="1"/>
          </p:cNvSpPr>
          <p:nvPr>
            <p:ph type="title"/>
          </p:nvPr>
        </p:nvSpPr>
        <p:spPr>
          <a:xfrm>
            <a:off x="897615" y="755967"/>
            <a:ext cx="9202329" cy="1637930"/>
          </a:xfrm>
        </p:spPr>
        <p:txBody>
          <a:bodyPr>
            <a:normAutofit/>
          </a:bodyPr>
          <a:lstStyle/>
          <a:p>
            <a:r>
              <a:rPr lang="ru-RU" dirty="0">
                <a:latin typeface="Century Gothic" panose="020B0502020202020204" pitchFamily="34" charset="0"/>
              </a:rPr>
              <a:t>Новое зонирование двухэтажного здания.</a:t>
            </a:r>
          </a:p>
        </p:txBody>
      </p:sp>
      <p:sp>
        <p:nvSpPr>
          <p:cNvPr id="11" name="Rectangle 10">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266" y="414"/>
            <a:ext cx="20047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Объект 2">
            <a:extLst>
              <a:ext uri="{FF2B5EF4-FFF2-40B4-BE49-F238E27FC236}">
                <a16:creationId xmlns:a16="http://schemas.microsoft.com/office/drawing/2014/main" id="{B3960243-69BB-4068-B96A-66B50199B130}"/>
              </a:ext>
            </a:extLst>
          </p:cNvPr>
          <p:cNvSpPr>
            <a:spLocks noGrp="1"/>
          </p:cNvSpPr>
          <p:nvPr>
            <p:ph idx="1"/>
          </p:nvPr>
        </p:nvSpPr>
        <p:spPr>
          <a:xfrm>
            <a:off x="897615" y="2519891"/>
            <a:ext cx="4448290" cy="3947830"/>
          </a:xfrm>
        </p:spPr>
        <p:txBody>
          <a:bodyPr>
            <a:normAutofit/>
          </a:bodyPr>
          <a:lstStyle/>
          <a:p>
            <a:r>
              <a:rPr lang="ru-RU" sz="1800">
                <a:latin typeface="Century Gothic" panose="020B0502020202020204" pitchFamily="34" charset="0"/>
              </a:rPr>
              <a:t>Здание нуждается в комплексных реставрационных мероприятиях. Необходимо привести в порядок фасады здания, выполнить капитальный ремонт. Необходимо также осуществить техническое обследование несущих конструкций.</a:t>
            </a:r>
          </a:p>
          <a:p>
            <a:r>
              <a:rPr lang="ru-RU" sz="1800">
                <a:latin typeface="Century Gothic" panose="020B0502020202020204" pitchFamily="34" charset="0"/>
              </a:rPr>
              <a:t> Двухэтажную постройку предлагается переделать в здание для различных творческих объединений: музыкантов, архитекторов, художников. </a:t>
            </a:r>
          </a:p>
          <a:p>
            <a:endParaRPr lang="ru-RU" sz="1800"/>
          </a:p>
        </p:txBody>
      </p:sp>
      <p:pic>
        <p:nvPicPr>
          <p:cNvPr id="6" name="Рисунок 5">
            <a:extLst>
              <a:ext uri="{FF2B5EF4-FFF2-40B4-BE49-F238E27FC236}">
                <a16:creationId xmlns:a16="http://schemas.microsoft.com/office/drawing/2014/main" id="{2CB9ACD8-7BD1-456C-A3D3-C529D9205004}"/>
              </a:ext>
            </a:extLst>
          </p:cNvPr>
          <p:cNvPicPr>
            <a:picLocks noChangeAspect="1"/>
          </p:cNvPicPr>
          <p:nvPr/>
        </p:nvPicPr>
        <p:blipFill rotWithShape="1">
          <a:blip r:embed="rId2"/>
          <a:srcRect l="23594" t="18438" r="21875" b="18597"/>
          <a:stretch/>
        </p:blipFill>
        <p:spPr>
          <a:xfrm>
            <a:off x="5202329" y="2665380"/>
            <a:ext cx="5489484" cy="3121716"/>
          </a:xfrm>
          <a:prstGeom prst="rect">
            <a:avLst/>
          </a:prstGeom>
        </p:spPr>
      </p:pic>
    </p:spTree>
    <p:extLst>
      <p:ext uri="{BB962C8B-B14F-4D97-AF65-F5344CB8AC3E}">
        <p14:creationId xmlns:p14="http://schemas.microsoft.com/office/powerpoint/2010/main" val="2012108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D8012E-BC41-4804-98C8-1E9AF0179B4B}"/>
              </a:ext>
            </a:extLst>
          </p:cNvPr>
          <p:cNvSpPr>
            <a:spLocks noGrp="1"/>
          </p:cNvSpPr>
          <p:nvPr>
            <p:ph type="title"/>
          </p:nvPr>
        </p:nvSpPr>
        <p:spPr>
          <a:xfrm>
            <a:off x="897615" y="755967"/>
            <a:ext cx="9202329" cy="1637930"/>
          </a:xfrm>
        </p:spPr>
        <p:txBody>
          <a:bodyPr>
            <a:normAutofit/>
          </a:bodyPr>
          <a:lstStyle/>
          <a:p>
            <a:r>
              <a:rPr lang="ru-RU" dirty="0">
                <a:latin typeface="Century Gothic" panose="020B0502020202020204" pitchFamily="34" charset="0"/>
              </a:rPr>
              <a:t>Новое зонирование пятиэтажной пристройки. </a:t>
            </a:r>
          </a:p>
        </p:txBody>
      </p:sp>
      <p:sp>
        <p:nvSpPr>
          <p:cNvPr id="14" name="Rectangle 13">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266" y="414"/>
            <a:ext cx="200472"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ontent Placeholder 8">
            <a:extLst>
              <a:ext uri="{FF2B5EF4-FFF2-40B4-BE49-F238E27FC236}">
                <a16:creationId xmlns:a16="http://schemas.microsoft.com/office/drawing/2014/main" id="{CA03A330-3ADC-4F48-AB29-3065E3B1E91D}"/>
              </a:ext>
            </a:extLst>
          </p:cNvPr>
          <p:cNvSpPr>
            <a:spLocks noGrp="1"/>
          </p:cNvSpPr>
          <p:nvPr>
            <p:ph idx="1"/>
          </p:nvPr>
        </p:nvSpPr>
        <p:spPr>
          <a:xfrm>
            <a:off x="897615" y="2684833"/>
            <a:ext cx="3966215" cy="3782887"/>
          </a:xfrm>
        </p:spPr>
        <p:txBody>
          <a:bodyPr>
            <a:normAutofit/>
          </a:bodyPr>
          <a:lstStyle/>
          <a:p>
            <a:r>
              <a:rPr lang="ru-RU" sz="1800" dirty="0">
                <a:latin typeface="Century Gothic" panose="020B0502020202020204" pitchFamily="34" charset="0"/>
              </a:rPr>
              <a:t>Позади двухэтажной постройки располагается пятиэтажное здание, которое можно переделать под отель с рестораном на втором этаже и паркингом на первом.</a:t>
            </a:r>
            <a:endParaRPr lang="en-US" sz="1800" dirty="0">
              <a:latin typeface="Century Gothic" panose="020B0502020202020204" pitchFamily="34" charset="0"/>
            </a:endParaRPr>
          </a:p>
        </p:txBody>
      </p:sp>
      <p:pic>
        <p:nvPicPr>
          <p:cNvPr id="7" name="Рисунок 6">
            <a:extLst>
              <a:ext uri="{FF2B5EF4-FFF2-40B4-BE49-F238E27FC236}">
                <a16:creationId xmlns:a16="http://schemas.microsoft.com/office/drawing/2014/main" id="{4D2767F3-E148-498F-B17A-FABEF09EB329}"/>
              </a:ext>
            </a:extLst>
          </p:cNvPr>
          <p:cNvPicPr>
            <a:picLocks noChangeAspect="1"/>
          </p:cNvPicPr>
          <p:nvPr/>
        </p:nvPicPr>
        <p:blipFill rotWithShape="1">
          <a:blip r:embed="rId2"/>
          <a:srcRect l="24119" t="12276" r="23318" b="13740"/>
          <a:stretch/>
        </p:blipFill>
        <p:spPr>
          <a:xfrm>
            <a:off x="5264733" y="2519891"/>
            <a:ext cx="5163457" cy="3579352"/>
          </a:xfrm>
          <a:prstGeom prst="rect">
            <a:avLst/>
          </a:prstGeom>
        </p:spPr>
      </p:pic>
    </p:spTree>
    <p:extLst>
      <p:ext uri="{BB962C8B-B14F-4D97-AF65-F5344CB8AC3E}">
        <p14:creationId xmlns:p14="http://schemas.microsoft.com/office/powerpoint/2010/main" val="1252344188"/>
      </p:ext>
    </p:extLst>
  </p:cSld>
  <p:clrMapOvr>
    <a:masterClrMapping/>
  </p:clrMapOvr>
</p:sld>
</file>

<file path=ppt/theme/theme1.xml><?xml version="1.0" encoding="utf-8"?>
<a:theme xmlns:a="http://schemas.openxmlformats.org/drawingml/2006/main" name="Обрезка">
  <a:themeElements>
    <a:clrScheme name="Обрезка">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Обрезка">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Обрезка">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119</TotalTime>
  <Words>525</Words>
  <Application>Microsoft Office PowerPoint</Application>
  <PresentationFormat>Произвольный</PresentationFormat>
  <Paragraphs>30</Paragraphs>
  <Slides>10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10</vt:i4>
      </vt:variant>
    </vt:vector>
  </HeadingPairs>
  <TitlesOfParts>
    <vt:vector size="14" baseType="lpstr">
      <vt:lpstr>Century</vt:lpstr>
      <vt:lpstr>Century Gothic</vt:lpstr>
      <vt:lpstr>Franklin Gothic Book</vt:lpstr>
      <vt:lpstr>Обрезка</vt:lpstr>
      <vt:lpstr>Проект реновации Астраханской электростанции</vt:lpstr>
      <vt:lpstr>История построения астраханской ГРЭС</vt:lpstr>
      <vt:lpstr>Причины упадка </vt:lpstr>
      <vt:lpstr>Презентация PowerPoint</vt:lpstr>
      <vt:lpstr>Описание идеи</vt:lpstr>
      <vt:lpstr>Новый генплан территории</vt:lpstr>
      <vt:lpstr>Презентация PowerPoint</vt:lpstr>
      <vt:lpstr>Новое зонирование двухэтажного здания.</vt:lpstr>
      <vt:lpstr>Новое зонирование пятиэтажной пристройки. </vt:lpstr>
      <vt:lpstr>Финансирование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реновации Астраханской электростанции</dc:title>
  <dc:creator>Kseniya Bratsylova</dc:creator>
  <cp:lastModifiedBy>Kseniya Bratsylova</cp:lastModifiedBy>
  <cp:revision>4</cp:revision>
  <dcterms:created xsi:type="dcterms:W3CDTF">2020-09-06T12:36:39Z</dcterms:created>
  <dcterms:modified xsi:type="dcterms:W3CDTF">2020-09-06T15:30:41Z</dcterms:modified>
</cp:coreProperties>
</file>