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9" r:id="rId3"/>
    <p:sldId id="260" r:id="rId4"/>
    <p:sldId id="277" r:id="rId5"/>
    <p:sldId id="262" r:id="rId6"/>
    <p:sldId id="261" r:id="rId7"/>
    <p:sldId id="263" r:id="rId8"/>
    <p:sldId id="270" r:id="rId9"/>
    <p:sldId id="264" r:id="rId10"/>
    <p:sldId id="265" r:id="rId11"/>
    <p:sldId id="27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2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02" autoAdjust="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99792" y="980728"/>
            <a:ext cx="6048672" cy="792088"/>
          </a:xfrm>
        </p:spPr>
        <p:txBody>
          <a:bodyPr>
            <a:normAutofit/>
          </a:bodyPr>
          <a:lstStyle/>
          <a:p>
            <a:pPr algn="r"/>
            <a:r>
              <a:rPr lang="ru-RU" sz="3600" dirty="0" smtClean="0">
                <a:solidFill>
                  <a:schemeClr val="tx1"/>
                </a:solidFill>
                <a:latin typeface="Calibri" pitchFamily="34" charset="0"/>
              </a:rPr>
              <a:t>Сервис ПОЛЕЗНЫХ ЗНАНИЙ</a:t>
            </a:r>
          </a:p>
          <a:p>
            <a:pPr algn="ctr"/>
            <a:endParaRPr lang="ru-RU" sz="4400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2" name="Picture 2" descr="C:\Users\мария\Downloads\Бренд-бук\KS Colo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132856"/>
            <a:ext cx="8748464" cy="3499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599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онлайн-школа САВЛ\100 городских лидеров\Ребрендинг проекта - КРЕМЛЕВСКИЙ СЕМИНАР\59810204_299720837586715_3320461812360544256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8986734" cy="599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1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3331"/>
            <a:ext cx="8964488" cy="4980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мария\Downloads\Антону\Государь\1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6632"/>
            <a:ext cx="3348740" cy="4895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26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70803"/>
            <a:ext cx="8964488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500" dirty="0">
                <a:latin typeface="Calibri" pitchFamily="34" charset="0"/>
              </a:rPr>
              <a:t>Мы предлагаем и </a:t>
            </a:r>
            <a:r>
              <a:rPr lang="ru-RU" sz="2500" dirty="0" smtClean="0">
                <a:latin typeface="Calibri" pitchFamily="34" charset="0"/>
              </a:rPr>
              <a:t>продвигаем</a:t>
            </a:r>
          </a:p>
          <a:p>
            <a:pPr algn="r"/>
            <a:r>
              <a:rPr lang="ru-RU" sz="2500" dirty="0" smtClean="0">
                <a:latin typeface="Calibri" pitchFamily="34" charset="0"/>
              </a:rPr>
              <a:t> </a:t>
            </a:r>
          </a:p>
          <a:p>
            <a:pPr algn="r"/>
            <a:r>
              <a:rPr lang="ru-RU" sz="2500" dirty="0">
                <a:latin typeface="Calibri" pitchFamily="34" charset="0"/>
              </a:rPr>
              <a:t>п</a:t>
            </a:r>
            <a:r>
              <a:rPr lang="ru-RU" sz="2500" dirty="0" smtClean="0">
                <a:latin typeface="Calibri" pitchFamily="34" charset="0"/>
              </a:rPr>
              <a:t>олезный и интересный продукт в сфере бизнес-образования.</a:t>
            </a:r>
          </a:p>
          <a:p>
            <a:pPr algn="r"/>
            <a:endParaRPr lang="ru-RU" sz="2500" dirty="0">
              <a:latin typeface="Calibri" pitchFamily="34" charset="0"/>
            </a:endParaRPr>
          </a:p>
          <a:p>
            <a:pPr algn="r"/>
            <a:r>
              <a:rPr lang="ru-RU" sz="2500" dirty="0" smtClean="0">
                <a:latin typeface="Calibri" pitchFamily="34" charset="0"/>
              </a:rPr>
              <a:t> </a:t>
            </a:r>
            <a:endParaRPr lang="ru-RU" sz="2500" dirty="0">
              <a:latin typeface="Calibri" pitchFamily="34" charset="0"/>
            </a:endParaRPr>
          </a:p>
          <a:p>
            <a:pPr algn="r"/>
            <a:endParaRPr lang="ru-RU" sz="800" dirty="0">
              <a:latin typeface="Calibri" pitchFamily="34" charset="0"/>
            </a:endParaRPr>
          </a:p>
          <a:p>
            <a:pPr algn="r"/>
            <a:r>
              <a:rPr lang="ru-RU" sz="2500" dirty="0" smtClean="0">
                <a:latin typeface="Calibri" pitchFamily="34" charset="0"/>
              </a:rPr>
              <a:t>— </a:t>
            </a:r>
            <a:r>
              <a:rPr lang="ru-RU" sz="2500" dirty="0">
                <a:latin typeface="Calibri" pitchFamily="34" charset="0"/>
              </a:rPr>
              <a:t>это </a:t>
            </a:r>
            <a:r>
              <a:rPr lang="ru-RU" sz="2500" dirty="0" smtClean="0">
                <a:latin typeface="Calibri" pitchFamily="34" charset="0"/>
              </a:rPr>
              <a:t>сплав</a:t>
            </a:r>
          </a:p>
          <a:p>
            <a:pPr algn="r"/>
            <a:r>
              <a:rPr lang="ru-RU" sz="2500" dirty="0" smtClean="0">
                <a:latin typeface="Calibri" pitchFamily="34" charset="0"/>
              </a:rPr>
              <a:t> </a:t>
            </a:r>
          </a:p>
          <a:p>
            <a:pPr algn="r"/>
            <a:endParaRPr lang="ru-RU" sz="2500" dirty="0" smtClean="0">
              <a:latin typeface="Calibri" pitchFamily="34" charset="0"/>
            </a:endParaRPr>
          </a:p>
          <a:p>
            <a:pPr algn="r"/>
            <a:r>
              <a:rPr lang="ru-RU" sz="2500" dirty="0" smtClean="0">
                <a:latin typeface="Calibri" pitchFamily="34" charset="0"/>
              </a:rPr>
              <a:t>истории </a:t>
            </a:r>
            <a:r>
              <a:rPr lang="ru-RU" sz="2500" dirty="0">
                <a:latin typeface="Calibri" pitchFamily="34" charset="0"/>
              </a:rPr>
              <a:t>и </a:t>
            </a:r>
            <a:r>
              <a:rPr lang="ru-RU" sz="2500" dirty="0" smtClean="0">
                <a:latin typeface="Calibri" pitchFamily="34" charset="0"/>
              </a:rPr>
              <a:t>культуры (кремль </a:t>
            </a:r>
            <a:r>
              <a:rPr lang="ru-RU" sz="2500" dirty="0">
                <a:latin typeface="Calibri" pitchFamily="34" charset="0"/>
              </a:rPr>
              <a:t>XVI века, оружие стрелецкой </a:t>
            </a:r>
            <a:r>
              <a:rPr lang="ru-RU" sz="2500" dirty="0" smtClean="0">
                <a:latin typeface="Calibri" pitchFamily="34" charset="0"/>
              </a:rPr>
              <a:t>эпохи, </a:t>
            </a:r>
          </a:p>
          <a:p>
            <a:pPr algn="r"/>
            <a:r>
              <a:rPr lang="ru-RU" sz="2500" dirty="0" smtClean="0">
                <a:latin typeface="Calibri" pitchFamily="34" charset="0"/>
              </a:rPr>
              <a:t>уникальные </a:t>
            </a:r>
            <a:r>
              <a:rPr lang="ru-RU" sz="2500" dirty="0">
                <a:latin typeface="Calibri" pitchFamily="34" charset="0"/>
              </a:rPr>
              <a:t>музейные </a:t>
            </a:r>
            <a:r>
              <a:rPr lang="ru-RU" sz="2500" dirty="0" smtClean="0">
                <a:latin typeface="Calibri" pitchFamily="34" charset="0"/>
              </a:rPr>
              <a:t>коллекции палеолитического </a:t>
            </a:r>
            <a:r>
              <a:rPr lang="ru-RU" sz="2500" dirty="0">
                <a:latin typeface="Calibri" pitchFamily="34" charset="0"/>
              </a:rPr>
              <a:t>искусства, живописи</a:t>
            </a:r>
            <a:r>
              <a:rPr lang="ru-RU" sz="2500" dirty="0" smtClean="0">
                <a:latin typeface="Calibri" pitchFamily="34" charset="0"/>
              </a:rPr>
              <a:t>, отечественного и </a:t>
            </a:r>
            <a:r>
              <a:rPr lang="ru-RU" sz="2500" dirty="0">
                <a:latin typeface="Calibri" pitchFamily="34" charset="0"/>
              </a:rPr>
              <a:t>зарубежного </a:t>
            </a:r>
            <a:r>
              <a:rPr lang="ru-RU" sz="2500" dirty="0" smtClean="0">
                <a:latin typeface="Calibri" pitchFamily="34" charset="0"/>
              </a:rPr>
              <a:t>искусства),</a:t>
            </a:r>
          </a:p>
          <a:p>
            <a:pPr algn="r"/>
            <a:r>
              <a:rPr lang="ru-RU" sz="2500" dirty="0" smtClean="0">
                <a:latin typeface="Calibri" pitchFamily="34" charset="0"/>
              </a:rPr>
              <a:t> </a:t>
            </a:r>
            <a:endParaRPr lang="ru-RU" sz="2500" dirty="0">
              <a:latin typeface="Calibri" pitchFamily="34" charset="0"/>
            </a:endParaRPr>
          </a:p>
          <a:p>
            <a:pPr algn="r"/>
            <a:endParaRPr lang="ru-RU" sz="800" dirty="0">
              <a:latin typeface="Calibri" pitchFamily="34" charset="0"/>
            </a:endParaRPr>
          </a:p>
          <a:p>
            <a:pPr algn="r"/>
            <a:r>
              <a:rPr lang="ru-RU" sz="2500" b="1" dirty="0" smtClean="0">
                <a:solidFill>
                  <a:srgbClr val="C00000"/>
                </a:solidFill>
                <a:latin typeface="Calibri" pitchFamily="34" charset="0"/>
              </a:rPr>
              <a:t>с </a:t>
            </a:r>
            <a:r>
              <a:rPr lang="ru-RU" sz="2500" b="1" dirty="0" err="1" smtClean="0">
                <a:solidFill>
                  <a:srgbClr val="C00000"/>
                </a:solidFill>
                <a:latin typeface="Calibri" pitchFamily="34" charset="0"/>
              </a:rPr>
              <a:t>инсайтами</a:t>
            </a:r>
            <a:r>
              <a:rPr lang="ru-RU" sz="2500" b="1" dirty="0" smtClean="0">
                <a:solidFill>
                  <a:srgbClr val="C00000"/>
                </a:solidFill>
                <a:latin typeface="Calibri" pitchFamily="34" charset="0"/>
              </a:rPr>
              <a:t>  </a:t>
            </a:r>
          </a:p>
          <a:p>
            <a:pPr algn="r"/>
            <a:r>
              <a:rPr lang="ru-RU" sz="2500" b="1" dirty="0" smtClean="0">
                <a:solidFill>
                  <a:srgbClr val="C00000"/>
                </a:solidFill>
                <a:latin typeface="Calibri" pitchFamily="34" charset="0"/>
              </a:rPr>
              <a:t>в </a:t>
            </a:r>
            <a:r>
              <a:rPr lang="ru-RU" sz="2500" b="1" dirty="0">
                <a:solidFill>
                  <a:srgbClr val="C00000"/>
                </a:solidFill>
                <a:latin typeface="Calibri" pitchFamily="34" charset="0"/>
              </a:rPr>
              <a:t>области </a:t>
            </a:r>
            <a:r>
              <a:rPr lang="ru-RU" sz="2500" b="1" dirty="0" smtClean="0">
                <a:solidFill>
                  <a:srgbClr val="C00000"/>
                </a:solidFill>
                <a:latin typeface="Calibri" pitchFamily="34" charset="0"/>
              </a:rPr>
              <a:t>личного и организационного развития,</a:t>
            </a:r>
          </a:p>
          <a:p>
            <a:pPr algn="r"/>
            <a:r>
              <a:rPr lang="ru-RU" sz="2500" b="1" dirty="0" smtClean="0">
                <a:solidFill>
                  <a:srgbClr val="C00000"/>
                </a:solidFill>
                <a:latin typeface="Calibri" pitchFamily="34" charset="0"/>
              </a:rPr>
              <a:t> а также подготовки к лесным путешествиям</a:t>
            </a:r>
            <a:r>
              <a:rPr lang="ru-RU" sz="2500" dirty="0" smtClean="0">
                <a:latin typeface="Calibri" pitchFamily="34" charset="0"/>
              </a:rPr>
              <a:t>. </a:t>
            </a:r>
            <a:endParaRPr lang="ru-RU" sz="2500" dirty="0">
              <a:latin typeface="Calibri" pitchFamily="34" charset="0"/>
            </a:endParaRPr>
          </a:p>
        </p:txBody>
      </p:sp>
      <p:pic>
        <p:nvPicPr>
          <p:cNvPr id="4" name="Picture 2" descr="C:\Users\мария\Downloads\Бренд-бук\KS C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683517"/>
            <a:ext cx="3384376" cy="135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21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32656"/>
            <a:ext cx="89644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>
                <a:solidFill>
                  <a:srgbClr val="C00000"/>
                </a:solidFill>
              </a:rPr>
              <a:t>Экспертная </a:t>
            </a:r>
            <a:r>
              <a:rPr lang="ru-RU" sz="2800" b="1" dirty="0" smtClean="0">
                <a:solidFill>
                  <a:srgbClr val="C00000"/>
                </a:solidFill>
              </a:rPr>
              <a:t>область сервиса:</a:t>
            </a:r>
          </a:p>
          <a:p>
            <a:pPr algn="r"/>
            <a:r>
              <a:rPr lang="ru-RU" sz="2800" dirty="0" smtClean="0"/>
              <a:t> </a:t>
            </a:r>
          </a:p>
          <a:p>
            <a:pPr algn="r"/>
            <a:endParaRPr lang="ru-RU" sz="2800" dirty="0" smtClean="0"/>
          </a:p>
          <a:p>
            <a:pPr algn="r"/>
            <a:endParaRPr lang="ru-RU" sz="2800" dirty="0"/>
          </a:p>
          <a:p>
            <a:pPr algn="r"/>
            <a:endParaRPr lang="ru-RU" sz="2800" dirty="0" smtClean="0"/>
          </a:p>
          <a:p>
            <a:pPr algn="r"/>
            <a:endParaRPr lang="ru-RU" sz="2800" dirty="0"/>
          </a:p>
          <a:p>
            <a:pPr algn="r"/>
            <a:endParaRPr lang="ru-RU" sz="2800" dirty="0"/>
          </a:p>
          <a:p>
            <a:pPr algn="r"/>
            <a:r>
              <a:rPr lang="ru-RU" sz="2800" dirty="0" smtClean="0"/>
              <a:t>личное</a:t>
            </a:r>
            <a:r>
              <a:rPr lang="ru-RU" sz="2800" dirty="0"/>
              <a:t>, </a:t>
            </a:r>
            <a:endParaRPr lang="ru-RU" sz="2800" dirty="0" smtClean="0"/>
          </a:p>
          <a:p>
            <a:pPr algn="r"/>
            <a:endParaRPr lang="ru-RU" sz="2800" dirty="0" smtClean="0"/>
          </a:p>
          <a:p>
            <a:pPr algn="r"/>
            <a:r>
              <a:rPr lang="ru-RU" sz="2800" dirty="0"/>
              <a:t>к</a:t>
            </a:r>
            <a:r>
              <a:rPr lang="ru-RU" sz="2800" dirty="0" smtClean="0"/>
              <a:t>омандное,</a:t>
            </a:r>
          </a:p>
          <a:p>
            <a:pPr algn="r"/>
            <a:r>
              <a:rPr lang="ru-RU" sz="2800" dirty="0" smtClean="0"/>
              <a:t> </a:t>
            </a:r>
          </a:p>
          <a:p>
            <a:pPr algn="r"/>
            <a:r>
              <a:rPr lang="ru-RU" sz="2800" dirty="0" smtClean="0"/>
              <a:t> </a:t>
            </a:r>
            <a:r>
              <a:rPr lang="ru-RU" sz="2800" dirty="0"/>
              <a:t>стратегическое </a:t>
            </a:r>
            <a:r>
              <a:rPr lang="ru-RU" sz="2800" dirty="0" smtClean="0"/>
              <a:t>лидерство.</a:t>
            </a:r>
          </a:p>
          <a:p>
            <a:pPr algn="r"/>
            <a:endParaRPr lang="ru-RU" sz="2800" dirty="0" smtClean="0"/>
          </a:p>
          <a:p>
            <a:pPr algn="r"/>
            <a:r>
              <a:rPr lang="ru-RU" sz="2800" dirty="0" err="1" smtClean="0"/>
              <a:t>Бушкрафт</a:t>
            </a:r>
            <a:r>
              <a:rPr lang="ru-RU" sz="2800" dirty="0" smtClean="0"/>
              <a:t>. </a:t>
            </a:r>
            <a:endParaRPr lang="ru-RU" sz="2600" dirty="0">
              <a:latin typeface="Calibri" pitchFamily="34" charset="0"/>
            </a:endParaRPr>
          </a:p>
        </p:txBody>
      </p:sp>
      <p:pic>
        <p:nvPicPr>
          <p:cNvPr id="3" name="Picture 2" descr="C:\Users\мария\Downloads\Бренд-бук\KS C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747" y="1800847"/>
            <a:ext cx="4460636" cy="1784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633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F:\онлайн-школа САВЛ\Бренд-бук\мой лого\бушкрафт-логомарка\8a-vtcorFC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709" y="5301208"/>
            <a:ext cx="1625048" cy="1218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мария\Downloads\photofacefun_com_155937776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48417">
            <a:off x="2886797" y="1545336"/>
            <a:ext cx="3231092" cy="328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мария\Downloads\Бренд-бук\LES C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3028" y="0"/>
            <a:ext cx="1059012" cy="90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мария\Documents\А.В.Сычёв\А.В.Сычёв\Лого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6430" y="1791418"/>
            <a:ext cx="1872208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Users\мария\Downloads\Бренд-бук\KR Color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9980" y="2492896"/>
            <a:ext cx="2167823" cy="1192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C:\Users\мария\Downloads\Бренд-бук\EKS Color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6" y="2557519"/>
            <a:ext cx="2126110" cy="1063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931431" y="6381744"/>
            <a:ext cx="31503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latin typeface="Arial Black" pitchFamily="34" charset="0"/>
                <a:cs typeface="Calibri" pitchFamily="34" charset="0"/>
              </a:rPr>
              <a:t>ПРО БУШКРАФТ</a:t>
            </a:r>
            <a:endParaRPr lang="ru-RU" sz="2400" dirty="0" smtClean="0">
              <a:latin typeface="Arial Black" pitchFamily="34" charset="0"/>
              <a:cs typeface="Calibri" pitchFamily="34" charset="0"/>
            </a:endParaRPr>
          </a:p>
        </p:txBody>
      </p:sp>
      <p:pic>
        <p:nvPicPr>
          <p:cNvPr id="17" name="Picture 2" descr="C:\Users\мария\Downloads\Бренд-бук\KS Color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253" y="3163448"/>
            <a:ext cx="2128180" cy="851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990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8964488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Квартет авторских семинаров, 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разработанных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по правилу «Интересно. Полезно. Действует!»: 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algn="r"/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«ЛЕС. Практика реальных достижений» </a:t>
            </a:r>
            <a:endParaRPr lang="ru-RU" sz="2400" b="1" dirty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одиночный поход – ключевая метафора личного лидерства и эффективности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);</a:t>
            </a:r>
          </a:p>
          <a:p>
            <a:pPr algn="r"/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«КРЕПОСТЬ. 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Код успеха» 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(Зарайский кремль, стратегии его обороны и роль в развитии территорий –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ключевая метафора стратегического управления и развития организации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);</a:t>
            </a:r>
          </a:p>
          <a:p>
            <a:pPr algn="r"/>
            <a:endParaRPr lang="ru-RU" sz="2000" dirty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«ЭКСПЕДИЦИЯ. За талантами» 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экспедиция – ключевая метафора командного лидерства,  эффективности и борьбы за таланты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).</a:t>
            </a:r>
          </a:p>
          <a:p>
            <a:pPr algn="r"/>
            <a:endParaRPr lang="ru-RU" sz="1600" dirty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«ПРО БУШКРАФТ»,</a:t>
            </a:r>
            <a:endParaRPr lang="ru-RU" sz="24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2400" dirty="0" smtClean="0">
                <a:latin typeface="Calibri" pitchFamily="34" charset="0"/>
              </a:rPr>
              <a:t>семинар про авторский </a:t>
            </a:r>
            <a:r>
              <a:rPr lang="ru-RU" sz="2400" dirty="0">
                <a:latin typeface="Calibri" pitchFamily="34" charset="0"/>
              </a:rPr>
              <a:t>опыт </a:t>
            </a:r>
            <a:r>
              <a:rPr lang="ru-RU" sz="2400" dirty="0" smtClean="0">
                <a:latin typeface="Calibri" pitchFamily="34" charset="0"/>
              </a:rPr>
              <a:t>одиночных походов, </a:t>
            </a:r>
          </a:p>
          <a:p>
            <a:pPr algn="r"/>
            <a:r>
              <a:rPr lang="ru-RU" sz="2400" dirty="0" smtClean="0">
                <a:latin typeface="Calibri" pitchFamily="34" charset="0"/>
              </a:rPr>
              <a:t>необходимое </a:t>
            </a:r>
            <a:r>
              <a:rPr lang="ru-RU" sz="2400" dirty="0">
                <a:latin typeface="Calibri" pitchFamily="34" charset="0"/>
              </a:rPr>
              <a:t>снаряжение, </a:t>
            </a:r>
            <a:r>
              <a:rPr lang="ru-RU" sz="2400" dirty="0" smtClean="0">
                <a:latin typeface="Calibri" pitchFamily="34" charset="0"/>
              </a:rPr>
              <a:t>различные </a:t>
            </a:r>
            <a:r>
              <a:rPr lang="ru-RU" sz="2400" dirty="0">
                <a:latin typeface="Calibri" pitchFamily="34" charset="0"/>
              </a:rPr>
              <a:t>лесные </a:t>
            </a:r>
            <a:r>
              <a:rPr lang="ru-RU" sz="2400" dirty="0" err="1">
                <a:latin typeface="Calibri" pitchFamily="34" charset="0"/>
              </a:rPr>
              <a:t>лайфхаки</a:t>
            </a:r>
            <a:r>
              <a:rPr lang="ru-RU" sz="2400" dirty="0">
                <a:latin typeface="Calibri" pitchFamily="34" charset="0"/>
              </a:rPr>
              <a:t>.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  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1" name="Picture 3" descr="C:\Users\мария\Downloads\Бренд-бук\LES C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6" y="812816"/>
            <a:ext cx="823934" cy="70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мария\Downloads\Бренд-бук\KR Colo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3235"/>
            <a:ext cx="1872208" cy="1029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мария\Downloads\Бренд-бук\EKS Color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7" y="3506459"/>
            <a:ext cx="2126110" cy="1063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F:\онлайн-школа САВЛ\Бренд-бук\мой лого\бушкрафт-логомарка\8a-vtcorFC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3176"/>
            <a:ext cx="1728190" cy="129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46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528" y="764704"/>
            <a:ext cx="89644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Семинары позволяют 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практически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применять различные аспекты 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теории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личной и командной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эффективности, 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стратегического лидерства: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даются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четкие алгоритмы действий по определению 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стратегически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важных целей личного и командного развития и проработки пошагового  плана, приемов и инструментов их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достижения, активно используются инструменты дизайн-мышления.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Каждый семинар носит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мотивационный, 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побуждающий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к действиям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характер, 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принцип их построения: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«Изучай и внедряй!». 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09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4246" y="-1276"/>
            <a:ext cx="89644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В настоящее время идет работа над мотивационной книгой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r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«</a:t>
            </a:r>
            <a:r>
              <a:rPr lang="ru-RU" sz="2400" b="1" dirty="0">
                <a:latin typeface="Calibri" pitchFamily="34" charset="0"/>
              </a:rPr>
              <a:t>ЛЕС. ЭКСПЕДИЦИЯ. </a:t>
            </a:r>
            <a:endParaRPr lang="ru-RU" sz="2400" b="1" dirty="0" smtClean="0">
              <a:latin typeface="Calibri" pitchFamily="34" charset="0"/>
            </a:endParaRPr>
          </a:p>
          <a:p>
            <a:pPr algn="r"/>
            <a:r>
              <a:rPr lang="ru-RU" sz="2400" b="1" dirty="0" smtClean="0">
                <a:latin typeface="Calibri" pitchFamily="34" charset="0"/>
              </a:rPr>
              <a:t>Та самая книга о достижении </a:t>
            </a:r>
            <a:r>
              <a:rPr lang="ru-RU" sz="2400" b="1" dirty="0">
                <a:latin typeface="Calibri" pitchFamily="34" charset="0"/>
              </a:rPr>
              <a:t>успеха в своем </a:t>
            </a:r>
            <a:r>
              <a:rPr lang="ru-RU" sz="2400" b="1" dirty="0" smtClean="0">
                <a:latin typeface="Calibri" pitchFamily="34" charset="0"/>
              </a:rPr>
              <a:t>деле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».</a:t>
            </a:r>
          </a:p>
          <a:p>
            <a:pPr algn="r"/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Данная книга является 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содержательной основой семинаров 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по личному, командному лидерству и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бушкрафту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. 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2" name="Picture 2" descr="C:\Users\мария\Downloads\Бренд-бук\VkolU_DrHO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8999096" cy="303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00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я\Downloads\photofacefun_com_155767118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330"/>
            <a:ext cx="8964488" cy="2203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3429000"/>
            <a:ext cx="89644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Социальный аспект нашего проекта заключается 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в расширении аудитории Государственного музея-заповедника «Зарайский кремль», и его узнаваемости в туристической отрасли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r"/>
            <a:endParaRPr lang="ru-RU" sz="2400" dirty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Мы запускаем новый проект 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в сфере городского социального предпринимательства.  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05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620688"/>
            <a:ext cx="896448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- это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настоящее </a:t>
            </a: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фортификационное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сокровище!!!</a:t>
            </a:r>
          </a:p>
          <a:p>
            <a:pPr algn="r"/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algn="r"/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Костюмированная экскурсия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r"/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«Кремль </a:t>
            </a:r>
            <a:r>
              <a:rPr lang="ru-RU" sz="24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- крепость </a:t>
            </a:r>
            <a:r>
              <a:rPr lang="ru-RU" sz="2400" b="1" dirty="0" err="1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зарайских</a:t>
            </a:r>
            <a:r>
              <a:rPr lang="ru-RU" sz="2400" b="1" dirty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 стрельцов. Стратегии 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обороны»</a:t>
            </a:r>
          </a:p>
          <a:p>
            <a:pPr algn="r"/>
            <a:r>
              <a:rPr lang="ru-RU" sz="24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r"/>
            <a:r>
              <a:rPr lang="ru-RU" sz="2400" dirty="0">
                <a:latin typeface="Calibri" pitchFamily="34" charset="0"/>
                <a:cs typeface="Calibri" pitchFamily="34" charset="0"/>
              </a:rPr>
              <a:t>п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озволяет погрузиться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в особенности итальянской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замковой архитектуры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которая легла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в основу русских кремлей конца XV – XVI веков, знакомство с фортификационными элементами кремля и технологиями строительства, моделирование осадного, штурмового и ответного боя, рассказ о стратегиях обороны и значении кремля в жизни территории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pic>
        <p:nvPicPr>
          <p:cNvPr id="4" name="Picture 5" descr="C:\Users\мария\Documents\А.В.Сычёв\Музей. Документы\Музей лого без квадра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6632"/>
            <a:ext cx="2532835" cy="2354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78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1072</TotalTime>
  <Words>386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ВасИль</dc:creator>
  <cp:lastModifiedBy>123</cp:lastModifiedBy>
  <cp:revision>58</cp:revision>
  <dcterms:created xsi:type="dcterms:W3CDTF">2019-05-07T14:23:35Z</dcterms:created>
  <dcterms:modified xsi:type="dcterms:W3CDTF">2019-06-06T20:07:30Z</dcterms:modified>
</cp:coreProperties>
</file>