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3de95f29_3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3de95f29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43de95f2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43de95f2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43de95f29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43de95f29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43de95f29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43de95f29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43de95f29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43de95f29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43de95f29_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43de95f29_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43de95f29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43de95f29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43de95f29_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43de95f29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3.jpg"/><Relationship Id="rId13" Type="http://schemas.openxmlformats.org/officeDocument/2006/relationships/image" Target="../media/image28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4.jpg"/><Relationship Id="rId15" Type="http://schemas.openxmlformats.org/officeDocument/2006/relationships/image" Target="../media/image17.png"/><Relationship Id="rId14" Type="http://schemas.openxmlformats.org/officeDocument/2006/relationships/image" Target="../media/image26.pn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6CFCB"/>
              </a:highlight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366475" y="3241200"/>
            <a:ext cx="20475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команда W.E.D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Набиева Э.А. 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(+79199217486)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Мальцева Е.В.</a:t>
            </a: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Сафонова В.А.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Дзигунова Д.В.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991350" y="4556475"/>
            <a:ext cx="11613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г</a:t>
            </a:r>
            <a:r>
              <a:rPr lang="ru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Тюмень, </a:t>
            </a: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2020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588250"/>
            <a:ext cx="9144000" cy="1019100"/>
          </a:xfrm>
          <a:prstGeom prst="rect">
            <a:avLst/>
          </a:prstGeom>
          <a:solidFill>
            <a:srgbClr val="B8BE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027300" y="161350"/>
            <a:ext cx="30894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Крауд-платформа “100 городов”</a:t>
            </a:r>
            <a:r>
              <a:rPr lang="ru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997800" y="663263"/>
            <a:ext cx="7148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Playfair Display"/>
                <a:ea typeface="Playfair Display"/>
                <a:cs typeface="Playfair Display"/>
                <a:sym typeface="Playfair Display"/>
              </a:rPr>
              <a:t>Г</a:t>
            </a:r>
            <a:r>
              <a:rPr b="1" lang="ru" sz="1800">
                <a:latin typeface="Playfair Display"/>
                <a:ea typeface="Playfair Display"/>
                <a:cs typeface="Playfair Display"/>
                <a:sym typeface="Playfair Display"/>
              </a:rPr>
              <a:t>руппа: “Креативная экономика в городе. </a:t>
            </a:r>
            <a:br>
              <a:rPr b="1" lang="ru" sz="18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b="1" lang="ru" sz="1800">
                <a:latin typeface="Playfair Display"/>
                <a:ea typeface="Playfair Display"/>
                <a:cs typeface="Playfair Display"/>
                <a:sym typeface="Playfair Display"/>
              </a:rPr>
              <a:t>Креативные кластеры и промышленные территории»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Playfair Display"/>
                <a:ea typeface="Playfair Display"/>
                <a:cs typeface="Playfair Display"/>
                <a:sym typeface="Playfair Display"/>
              </a:rPr>
              <a:t>Проблема: обновление территории бывшего завода пластмасс г. Тюмени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Playfair Display"/>
                <a:ea typeface="Playfair Display"/>
                <a:cs typeface="Playfair Display"/>
                <a:sym typeface="Playfair Display"/>
              </a:rPr>
              <a:t>Решение: превращение территории завода в выставочный парк для отдыха и развлечений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1650" y="1540725"/>
            <a:ext cx="3621000" cy="3610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3550" y="1600425"/>
            <a:ext cx="3511200" cy="3491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742150" y="3006475"/>
            <a:ext cx="2960100" cy="25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"/>
                <a:ea typeface="Comfortaa"/>
                <a:cs typeface="Comfortaa"/>
                <a:sym typeface="Comfortaa"/>
              </a:rPr>
              <a:t>Zeitz Museum, Кейптаун, Африка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Georgia"/>
                <a:ea typeface="Georgia"/>
                <a:cs typeface="Georgia"/>
                <a:sym typeface="Georgia"/>
              </a:rPr>
              <a:t>Х</a:t>
            </a:r>
            <a:r>
              <a:rPr lang="ru" sz="1200">
                <a:latin typeface="Georgia"/>
                <a:ea typeface="Georgia"/>
                <a:cs typeface="Georgia"/>
                <a:sym typeface="Georgia"/>
              </a:rPr>
              <a:t>ранилище зерна было переоборудовано под музей современного искусства. В здании изначально не было открытого пространства, из-за чего архитекторы вырезали поперечный разрез через восемь центральных силосов, в результате чего получилось интересное пространство - овальный атриум.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50" y="0"/>
            <a:ext cx="9144000" cy="15369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Playfair Display"/>
                <a:ea typeface="Playfair Display"/>
                <a:cs typeface="Playfair Display"/>
                <a:sym typeface="Playfair Display"/>
              </a:rPr>
              <a:t>“Выбрасывать пластиковую бутылку - это плохо для планеты, 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Playfair Display"/>
                <a:ea typeface="Playfair Display"/>
                <a:cs typeface="Playfair Display"/>
                <a:sym typeface="Playfair Display"/>
              </a:rPr>
              <a:t>так стоит ли выбрасывать целое здание?” 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Comfortaa"/>
                <a:ea typeface="Comfortaa"/>
                <a:cs typeface="Comfortaa"/>
                <a:sym typeface="Comfortaa"/>
              </a:rPr>
              <a:t>Создание нового объекта очень затратно, и дело касается далеко не только вложенных финансов. Современность характеризуется строительной деятельностью, основанной на реновации имеющихся зданий.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03500" y="1791450"/>
            <a:ext cx="34113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"/>
                <a:ea typeface="Comfortaa"/>
                <a:cs typeface="Comfortaa"/>
                <a:sym typeface="Comfortaa"/>
              </a:rPr>
              <a:t>отель Wythe, Нью-Йорк,США.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Georgia"/>
                <a:ea typeface="Georgia"/>
                <a:cs typeface="Georgia"/>
                <a:sym typeface="Georgia"/>
              </a:rPr>
              <a:t>Модный отель, построенный из бывшего склада, - яркий пример новой архитектуры, дающий новую жизнь бывшей промышленной среде.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0" l="18148" r="18148" t="0"/>
          <a:stretch/>
        </p:blipFill>
        <p:spPr>
          <a:xfrm>
            <a:off x="142925" y="3006475"/>
            <a:ext cx="1648150" cy="19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076" y="3006470"/>
            <a:ext cx="1684299" cy="193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1500" y="1540725"/>
            <a:ext cx="2703501" cy="15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8350" y="1540713"/>
            <a:ext cx="2373051" cy="345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0" y="0"/>
            <a:ext cx="5835600" cy="12660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151275" y="398125"/>
            <a:ext cx="56061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Playfair Display"/>
                <a:ea typeface="Playfair Display"/>
                <a:cs typeface="Playfair Display"/>
                <a:sym typeface="Playfair Display"/>
              </a:rPr>
              <a:t>Заброшенные участки земли на территории Тюмени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3100"/>
            <a:ext cx="5835600" cy="38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5939700" y="103500"/>
            <a:ext cx="3017700" cy="7803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5896050" y="63700"/>
            <a:ext cx="31710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"/>
                <a:ea typeface="Comfortaa"/>
                <a:cs typeface="Comfortaa"/>
                <a:sym typeface="Comfortaa"/>
              </a:rPr>
              <a:t>Краткая историческая справка бывшего "Тюменского завода пластмасс" по адресу ул. Первомайская, 52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ru" sz="1200">
                <a:latin typeface="Georgia"/>
                <a:ea typeface="Georgia"/>
                <a:cs typeface="Georgia"/>
                <a:sym typeface="Georgia"/>
              </a:rPr>
              <a:t>Конец XIX века (1902г.) - возведение винного склада и общежития для приглашенных спрециалистов. Производство алкоголя. Начало XX века - производство переводят в бывшую Пророко-Ильинскую церковь на ул. 25 лет Октября. В бывшем казенном винном складе помещают завод пластмасс. Начало XXI века (2014г.) - производство перенесли за город.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625" y="2810700"/>
            <a:ext cx="3049877" cy="22851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111475" y="111475"/>
            <a:ext cx="5606100" cy="1019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725" y="12888"/>
            <a:ext cx="2184350" cy="1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994" y="55835"/>
            <a:ext cx="1088806" cy="1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4162" y="40688"/>
            <a:ext cx="957201" cy="14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6600" y="2207375"/>
            <a:ext cx="106400" cy="3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347897" y="1830338"/>
            <a:ext cx="895500" cy="1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0">
                <a:latin typeface="Caveat"/>
                <a:ea typeface="Caveat"/>
                <a:cs typeface="Caveat"/>
                <a:sym typeface="Caveat"/>
              </a:rPr>
              <a:t>=</a:t>
            </a:r>
            <a:endParaRPr sz="9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0" y="7950"/>
            <a:ext cx="4572000" cy="7677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68450" y="71650"/>
            <a:ext cx="4418100" cy="620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68450" y="1097025"/>
            <a:ext cx="4418100" cy="10761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522150" y="154450"/>
            <a:ext cx="35277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Строительная основа будущего парка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">
            <a:off x="1902950" y="3086762"/>
            <a:ext cx="153707" cy="4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/>
          <p:nvPr/>
        </p:nvSpPr>
        <p:spPr>
          <a:xfrm>
            <a:off x="56550" y="3617300"/>
            <a:ext cx="4458900" cy="14004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68450" y="2556225"/>
            <a:ext cx="4418100" cy="454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5067075" y="1700450"/>
            <a:ext cx="3945000" cy="33522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0" y="957350"/>
            <a:ext cx="4510200" cy="4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Ликвидация кричащих, ярких оформлений магазинов, выполненных из МЕТАЛЛОКАССЕТ, МЕТАЛЛОСАЙДИНГА, которые нарушают единство архитектурного стиля города</a:t>
            </a: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Использование данных материалов, как основа парка</a:t>
            </a: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Экономическая выгода:</a:t>
            </a:r>
            <a:b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-выгодно, так как не требуется закупки новых материалов, что приводит к снижению расходов;</a:t>
            </a:r>
            <a:b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экономия времени, которое могло уйти на ожидание для подготовки материалов;</a:t>
            </a:r>
            <a:br>
              <a:rPr lang="ru" sz="1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 sz="13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2540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4888875" y="1097025"/>
            <a:ext cx="41232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придать городу 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уникальный облик, показать приезжим наш город с презентабельной стороны при въезде 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решить социально-культурные проблемы, возникающие у жителей города, связанные с проблемой «неуместных» кричащих фасадов;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«очистка» городской среды от «визуального» мусора;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3383875" y="1568525"/>
            <a:ext cx="1801500" cy="10032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14301" r="2261" t="2931"/>
          <a:stretch/>
        </p:blipFill>
        <p:spPr>
          <a:xfrm>
            <a:off x="5879550" y="2959725"/>
            <a:ext cx="3264448" cy="21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304250" y="2117900"/>
            <a:ext cx="21417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3463338" y="1513600"/>
            <a:ext cx="21975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Georgia"/>
                <a:ea typeface="Georgia"/>
                <a:cs typeface="Georgia"/>
                <a:sym typeface="Georgia"/>
              </a:rPr>
              <a:t>оставшиеся от магазинов металлокассеты и металлосайдинг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5879650" y="7950"/>
            <a:ext cx="3264300" cy="29541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461825" y="1560575"/>
            <a:ext cx="1847100" cy="9396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5185288" y="3503776"/>
            <a:ext cx="8064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900">
                <a:latin typeface="Caveat"/>
                <a:ea typeface="Caveat"/>
                <a:cs typeface="Caveat"/>
                <a:sym typeface="Caveat"/>
              </a:rPr>
              <a:t>=</a:t>
            </a:r>
            <a:endParaRPr sz="5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5939350" y="-51725"/>
            <a:ext cx="3144900" cy="28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●"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негодный для эксплуатации участок земли (из-за завода пластмасс почва пропитана вредными веществами, длительное нахождение вредно)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●"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нерешенный вопрос утилизации строительных отходов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Playfair Display"/>
              <a:buChar char="●"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при въезде в город с ж/д вокзала приезжие видят заброшенный пустырь,что создает негативное впечатление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723299" y="1680850"/>
            <a:ext cx="1652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Georgia"/>
                <a:ea typeface="Georgia"/>
                <a:cs typeface="Georgia"/>
                <a:sym typeface="Georgia"/>
              </a:rPr>
              <a:t>заброшенная территория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202" y="3116676"/>
            <a:ext cx="2559099" cy="17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4722" y="3116675"/>
            <a:ext cx="1897703" cy="17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2778625" y="3503763"/>
            <a:ext cx="4062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latin typeface="Caveat"/>
                <a:ea typeface="Caveat"/>
                <a:cs typeface="Caveat"/>
                <a:sym typeface="Caveat"/>
              </a:rPr>
              <a:t>+</a:t>
            </a:r>
            <a:endParaRPr b="1" sz="5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2778625" y="1417213"/>
            <a:ext cx="4062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latin typeface="Caveat"/>
                <a:ea typeface="Caveat"/>
                <a:cs typeface="Caveat"/>
                <a:sym typeface="Caveat"/>
              </a:rPr>
              <a:t>+</a:t>
            </a:r>
            <a:endParaRPr b="1" sz="5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5185288" y="1266001"/>
            <a:ext cx="8064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900">
                <a:latin typeface="Caveat"/>
                <a:ea typeface="Caveat"/>
                <a:cs typeface="Caveat"/>
                <a:sym typeface="Caveat"/>
              </a:rPr>
              <a:t>=</a:t>
            </a:r>
            <a:endParaRPr sz="5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0" y="7950"/>
            <a:ext cx="5879700" cy="14094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8625" y="2959725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038" y="55750"/>
            <a:ext cx="406200" cy="3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87575" y="71650"/>
            <a:ext cx="5645100" cy="125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1098775" y="414025"/>
            <a:ext cx="40446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Playfair Display"/>
                <a:ea typeface="Playfair Display"/>
                <a:cs typeface="Playfair Display"/>
                <a:sym typeface="Playfair Display"/>
              </a:rPr>
              <a:t>Анализ сложившихся условий 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275" y="708000"/>
            <a:ext cx="6950504" cy="39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47775" y="963075"/>
            <a:ext cx="2428500" cy="20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элементы благоустройства парка (скамьи, беседки, стенды для выставок), </a:t>
            </a:r>
            <a:r>
              <a:rPr lang="ru" sz="1200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выполненные из металлокассет</a:t>
            </a:r>
            <a:endParaRPr sz="1200">
              <a:solidFill>
                <a:schemeClr val="dk1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cxnSp>
        <p:nvCxnSpPr>
          <p:cNvPr id="132" name="Google Shape;132;p18"/>
          <p:cNvCxnSpPr>
            <a:endCxn id="133" idx="1"/>
          </p:cNvCxnSpPr>
          <p:nvPr/>
        </p:nvCxnSpPr>
        <p:spPr>
          <a:xfrm flipH="1" rot="10800000">
            <a:off x="6197600" y="1416925"/>
            <a:ext cx="1193100" cy="66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8"/>
          <p:cNvCxnSpPr/>
          <p:nvPr/>
        </p:nvCxnSpPr>
        <p:spPr>
          <a:xfrm rot="10800000">
            <a:off x="971275" y="2149775"/>
            <a:ext cx="1425300" cy="12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8"/>
          <p:cNvCxnSpPr/>
          <p:nvPr/>
        </p:nvCxnSpPr>
        <p:spPr>
          <a:xfrm>
            <a:off x="5215150" y="3989000"/>
            <a:ext cx="334500" cy="69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18"/>
          <p:cNvSpPr txBox="1"/>
          <p:nvPr/>
        </p:nvSpPr>
        <p:spPr>
          <a:xfrm>
            <a:off x="7390700" y="1034725"/>
            <a:ext cx="2006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арт-объекты (элементы постоянной выставки), выполненные из металлосайдинга, 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006650" y="4430500"/>
            <a:ext cx="42996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тропинки, выполненные по мотивам узоров </a:t>
            </a:r>
            <a:r>
              <a:rPr lang="ru" sz="1200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знаменитых </a:t>
            </a: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тюменских ковров и “тюменских деревянных кружев”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0" y="7950"/>
            <a:ext cx="9159900" cy="908100"/>
          </a:xfrm>
          <a:prstGeom prst="rect">
            <a:avLst/>
          </a:prstGeom>
          <a:solidFill>
            <a:srgbClr val="D1D8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111475" y="111475"/>
            <a:ext cx="8949300" cy="719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3515275" y="216000"/>
            <a:ext cx="3875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Playfair Display"/>
                <a:ea typeface="Playfair Display"/>
                <a:cs typeface="Playfair Display"/>
                <a:sym typeface="Playfair Display"/>
              </a:rPr>
              <a:t>Выставочный парк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55239" l="52141" r="0" t="0"/>
          <a:stretch/>
        </p:blipFill>
        <p:spPr>
          <a:xfrm>
            <a:off x="5045392" y="11843550"/>
            <a:ext cx="3644370" cy="25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62" y="11024262"/>
            <a:ext cx="1689626" cy="225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538" y="10283950"/>
            <a:ext cx="2259846" cy="29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4409" y="11308250"/>
            <a:ext cx="2203349" cy="29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2658" y="10756400"/>
            <a:ext cx="2122479" cy="278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0" y="0"/>
            <a:ext cx="9144000" cy="12348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 rotWithShape="1">
          <a:blip r:embed="rId8">
            <a:alphaModFix/>
          </a:blip>
          <a:srcRect b="0" l="0" r="49708" t="0"/>
          <a:stretch/>
        </p:blipFill>
        <p:spPr>
          <a:xfrm>
            <a:off x="226700" y="1277875"/>
            <a:ext cx="3482100" cy="296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/>
          <p:nvPr/>
        </p:nvSpPr>
        <p:spPr>
          <a:xfrm>
            <a:off x="114150" y="98830"/>
            <a:ext cx="8845800" cy="1081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114150" y="212429"/>
            <a:ext cx="90780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В основе организации и внешнего облика планировочной структуры парковой территории у </a:t>
            </a:r>
            <a:br>
              <a:rPr lang="ru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ru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ЖД вокзала с целью «демонстрации» и сохранения истории Тюмени мы будем использовать знаменитые “мотивы ” тюменских деревянных резных наличников (“тюменские кружева”) и цветочные элементы сибирских ковров.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2998125" y="0"/>
            <a:ext cx="34821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Традиции в архитектуре г. Тюмени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4245675" y="1258375"/>
            <a:ext cx="1481100" cy="38853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0" y="4092650"/>
            <a:ext cx="43677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Использование деревянной резьбы в декоре домов стало широко применяться в Сибири со второй половины XIX века- начало XX века. Наличники являлись главным украшением домов.   Сибирская важность и основательность – вот слова хорошо описывающие наличники Тюмени!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4245675" y="4025350"/>
            <a:ext cx="2945400" cy="619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3955550" y="1258150"/>
            <a:ext cx="1727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История ковроткачеств началась в XVI веке.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Сотканные мастерицами ковры по-настоящему самобытны и необыкновенны; </a:t>
            </a:r>
            <a:b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они отражают особенности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 русской сибирской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культуры 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и эстетики.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5682975" y="1258150"/>
            <a:ext cx="3482100" cy="38853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4245675" y="3761075"/>
            <a:ext cx="47016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Поле ковров, 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   символизирующее плодородную 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землю, украшено пышными маками, </a:t>
            </a:r>
            <a:b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ru" sz="1100">
                <a:latin typeface="Playfair Display"/>
                <a:ea typeface="Playfair Display"/>
                <a:cs typeface="Playfair Display"/>
                <a:sym typeface="Playfair Display"/>
              </a:rPr>
              <a:t>розами, нежными васильками, витиеватыми гирляндами стеблей, которые соединены в единой удивительно гармоничной и яркой композиции.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9">
            <a:alphaModFix/>
          </a:blip>
          <a:srcRect b="2715" l="2799" r="7175" t="3335"/>
          <a:stretch/>
        </p:blipFill>
        <p:spPr>
          <a:xfrm>
            <a:off x="8035750" y="1359850"/>
            <a:ext cx="1065574" cy="164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10">
            <a:alphaModFix/>
          </a:blip>
          <a:srcRect b="2896" l="4143" r="4390" t="2433"/>
          <a:stretch/>
        </p:blipFill>
        <p:spPr>
          <a:xfrm>
            <a:off x="5682975" y="1387775"/>
            <a:ext cx="1117751" cy="164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11">
            <a:alphaModFix/>
          </a:blip>
          <a:srcRect b="1760" l="3056" r="4307" t="2039"/>
          <a:stretch/>
        </p:blipFill>
        <p:spPr>
          <a:xfrm>
            <a:off x="6859363" y="1279500"/>
            <a:ext cx="1117749" cy="1720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9"/>
          <p:cNvCxnSpPr/>
          <p:nvPr/>
        </p:nvCxnSpPr>
        <p:spPr>
          <a:xfrm>
            <a:off x="7496100" y="3044588"/>
            <a:ext cx="12900" cy="49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4" name="Google Shape;164;p19"/>
          <p:cNvPicPr preferRelativeResize="0"/>
          <p:nvPr/>
        </p:nvPicPr>
        <p:blipFill>
          <a:blip r:embed="rId12">
            <a:alphaModFix amt="91000"/>
          </a:blip>
          <a:stretch>
            <a:fillRect/>
          </a:stretch>
        </p:blipFill>
        <p:spPr>
          <a:xfrm>
            <a:off x="6701963" y="3543200"/>
            <a:ext cx="719600" cy="7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>
            <a:off x="8259251" y="3044612"/>
            <a:ext cx="719599" cy="138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14">
            <a:alphaModFix amt="75000"/>
          </a:blip>
          <a:stretch>
            <a:fillRect/>
          </a:stretch>
        </p:blipFill>
        <p:spPr>
          <a:xfrm rot="5400000">
            <a:off x="5853725" y="3091626"/>
            <a:ext cx="677475" cy="86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15">
            <a:alphaModFix amt="85000"/>
          </a:blip>
          <a:stretch>
            <a:fillRect/>
          </a:stretch>
        </p:blipFill>
        <p:spPr>
          <a:xfrm rot="9171012">
            <a:off x="7562221" y="3473173"/>
            <a:ext cx="625234" cy="85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 txBox="1"/>
          <p:nvPr/>
        </p:nvSpPr>
        <p:spPr>
          <a:xfrm>
            <a:off x="291025" y="1151700"/>
            <a:ext cx="8542500" cy="3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Georgia"/>
                <a:ea typeface="Georgia"/>
                <a:cs typeface="Georgia"/>
                <a:sym typeface="Georgia"/>
              </a:rPr>
              <a:t>Так как на данной территории возможно только временное пребывание, то выставочный парк станет центром городской активности и точкой рефлексии со множеством событий — лекциями, форумами, образовательными проектами.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Georgia"/>
                <a:ea typeface="Georgia"/>
                <a:cs typeface="Georgia"/>
                <a:sym typeface="Georgia"/>
              </a:rPr>
              <a:t>Данная территория парка будет использоваться как площадка для отдыха и общения, где будет работать программа поддержки креативных создателей сообществ, т.е.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Georgia"/>
                <a:ea typeface="Georgia"/>
                <a:cs typeface="Georgia"/>
                <a:sym typeface="Georgia"/>
              </a:rPr>
              <a:t>будут устраиваться :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1. фотовыставки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2. временные/ межсезонные выставки, ярмарки, инсталляции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3. стрит-арт события, уличные фестивали, урбанистические или архитектурные проекты</a:t>
            </a:r>
            <a:endParaRPr b="1"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Georgia"/>
                <a:ea typeface="Georgia"/>
                <a:cs typeface="Georgia"/>
                <a:sym typeface="Georgia"/>
              </a:rPr>
              <a:t>Зимой здесь возможно открытие </a:t>
            </a:r>
            <a:r>
              <a:rPr b="1" lang="ru" sz="1500">
                <a:latin typeface="Comfortaa"/>
                <a:ea typeface="Comfortaa"/>
                <a:cs typeface="Comfortaa"/>
                <a:sym typeface="Comfortaa"/>
              </a:rPr>
              <a:t>ледового</a:t>
            </a:r>
            <a:r>
              <a:rPr lang="ru" sz="15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ru" sz="1500">
                <a:latin typeface="Comfortaa"/>
                <a:ea typeface="Comfortaa"/>
                <a:cs typeface="Comfortaa"/>
                <a:sym typeface="Comfortaa"/>
              </a:rPr>
              <a:t>городка</a:t>
            </a:r>
            <a:r>
              <a:rPr lang="ru" sz="15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ru" sz="1500">
                <a:latin typeface="Georgia"/>
                <a:ea typeface="Georgia"/>
                <a:cs typeface="Georgia"/>
                <a:sym typeface="Georgia"/>
              </a:rPr>
              <a:t>- вестника скорого новогоднего праздника для сохранения традиций Сибири.  </a:t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-9725" y="195675"/>
            <a:ext cx="9144000" cy="8838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141525" y="283250"/>
            <a:ext cx="8845800" cy="65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2657550" y="346975"/>
            <a:ext cx="5700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9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Культурная программа парка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25" y="75"/>
            <a:ext cx="9144000" cy="5143500"/>
          </a:xfrm>
          <a:prstGeom prst="rect">
            <a:avLst/>
          </a:prstGeom>
          <a:solidFill>
            <a:srgbClr val="E9E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/>
        </p:nvSpPr>
        <p:spPr>
          <a:xfrm>
            <a:off x="1256550" y="1012500"/>
            <a:ext cx="70386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Утилизация строительных отходов (металлосайдинг, металлические кассеты);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Избавление от визуального мусора;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Найдено применение территории, пропитанной фенолом;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Поддержание и сохранение  культурного наследия г. Тюмени (деревянные наличники, тюменские ковры);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Создание УНИКАЛЬНОГО объекта, в Тюмени больше нет мест для проведения мероприятий для </a:t>
            </a: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молодых деятелей культуры и искусств</a:t>
            </a: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 под открытым небом;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Экономическая выгода. Не требуется закупка новых материалов.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latin typeface="Playfair Display"/>
                <a:ea typeface="Playfair Display"/>
                <a:cs typeface="Playfair Display"/>
                <a:sym typeface="Playfair Display"/>
              </a:rPr>
              <a:t>Экологическая выгода. Использование вторичного материала.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1106925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1546525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2002150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2541713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3278325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3976525"/>
            <a:ext cx="455625" cy="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0" y="4432150"/>
            <a:ext cx="455625" cy="4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/>
          <p:nvPr/>
        </p:nvSpPr>
        <p:spPr>
          <a:xfrm>
            <a:off x="25" y="104850"/>
            <a:ext cx="9144000" cy="883800"/>
          </a:xfrm>
          <a:prstGeom prst="rect">
            <a:avLst/>
          </a:prstGeom>
          <a:solidFill>
            <a:srgbClr val="B2B9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"/>
          <p:cNvSpPr/>
          <p:nvPr/>
        </p:nvSpPr>
        <p:spPr>
          <a:xfrm>
            <a:off x="149125" y="220350"/>
            <a:ext cx="8845800" cy="65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Выводы: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